
<file path=[Content_Types].xml><?xml version="1.0" encoding="utf-8"?>
<Types xmlns="http://schemas.openxmlformats.org/package/2006/content-types">
  <Override ContentType="application/vnd.openxmlformats-officedocument.presentationml.slide+xml" PartName="/ppt/slides/slide47.xml"/>
  <Override ContentType="application/vnd.openxmlformats-officedocument.presentationml.slide+xml" PartName="/ppt/slides/slide58.xml"/>
  <Override ContentType="application/vnd.openxmlformats-officedocument.presentationml.notesSlide+xml" PartName="/ppt/notesSlides/notesSlide2.xml"/>
  <Override ContentType="application/vnd.openxmlformats-officedocument.drawingml.diagramColors+xml" PartName="/ppt/diagrams/colors22.xml"/>
  <Override ContentType="application/vnd.openxmlformats-officedocument.presentationml.slide+xml" PartName="/ppt/slides/slide36.xml"/>
  <Override ContentType="application/vnd.openxmlformats-officedocument.drawingml.diagramColors+xml" PartName="/ppt/diagrams/colors11.xml"/>
  <Override ContentType="application/vnd.openxmlformats-officedocument.drawingml.diagramData+xml" PartName="/ppt/diagrams/data24.xml"/>
  <Override ContentType="application/vnd.openxmlformats-officedocument.presentationml.slide+xml" PartName="/ppt/slides/slide25.xml"/>
  <Override ContentType="application/vnd.openxmlformats-officedocument.presentationml.slide+xml" PartName="/ppt/slides/slide72.xml"/>
  <Override ContentType="application/vnd.openxmlformats-officedocument.presentationml.slideLayout+xml" PartName="/ppt/slideLayouts/slideLayout2.xml"/>
  <Override ContentType="application/vnd.openxmlformats-officedocument.drawingml.diagramLayout+xml" PartName="/ppt/diagrams/layout9.xml"/>
  <Override ContentType="application/vnd.openxmlformats-officedocument.drawingml.diagramData+xml" PartName="/ppt/diagrams/data13.xml"/>
  <Override ContentType="application/vnd.openxmlformats-officedocument.drawingml.diagramStyle+xml" PartName="/ppt/diagrams/quickStyle28.xml"/>
  <Override ContentType="application/vnd.ms-office.drawingml.diagramDrawing+xml" PartName="/ppt/diagrams/drawing29.xml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50.xml"/>
  <Override ContentType="application/vnd.openxmlformats-officedocument.presentationml.slide+xml" PartName="/ppt/slides/slide61.xml"/>
  <Override ContentType="application/vnd.openxmlformats-officedocument.presentationml.notesMaster+xml" PartName="/ppt/notesMasters/notesMaster1.xml"/>
  <Override ContentType="application/vnd.openxmlformats-officedocument.drawingml.chart+xml" PartName="/ppt/charts/chart13.xml"/>
  <Override ContentType="application/vnd.openxmlformats-officedocument.drawingml.diagramStyle+xml" PartName="/ppt/diagrams/quickStyle17.xml"/>
  <Override ContentType="application/vnd.ms-office.drawingml.diagramDrawing+xml" PartName="/ppt/diagrams/drawing18.xml"/>
  <Override ContentType="application/vnd.openxmlformats-officedocument.presentationml.tableStyles+xml" PartName="/ppt/tableStyles.xml"/>
  <Override ContentType="application/vnd.openxmlformats-officedocument.drawingml.diagramLayout+xml" PartName="/ppt/diagrams/layout17.xml"/>
  <Override ContentType="application/vnd.openxmlformats-officedocument.drawingml.diagramLayout+xml" PartName="/ppt/diagrams/layout28.xml"/>
  <Override ContentType="application/vnd.openxmlformats-officedocument.drawingml.diagramStyle+xml" PartName="/ppt/diagrams/quickStyle31.xml"/>
  <Override ContentType="application/vnd.openxmlformats-officedocument.drawingml.diagramLayout+xml" PartName="/ppt/diagrams/layout1.xml"/>
  <Override ContentType="application/vnd.openxmlformats-officedocument.drawingml.diagramData+xml" PartName="/ppt/diagrams/data2.xml"/>
  <Default ContentType="application/vnd.openxmlformats-officedocument.spreadsheetml.sheet" Extension="xlsx"/>
  <Override ContentType="application/vnd.openxmlformats-officedocument.drawingml.chart+xml" PartName="/ppt/charts/chart3.xml"/>
  <Override ContentType="application/vnd.openxmlformats-officedocument.presentationml.notesSlide+xml" PartName="/ppt/notesSlides/notesSlide7.xml"/>
  <Override ContentType="application/vnd.openxmlformats-officedocument.drawingml.diagramStyle+xml" PartName="/ppt/diagrams/quickStyle20.xml"/>
  <Override ContentType="application/vnd.ms-office.drawingml.diagramDrawing+xml" PartName="/ppt/diagrams/drawing21.xml"/>
  <Override ContentType="application/vnd.openxmlformats-officedocument.drawingml.diagramColors+xml" PartName="/ppt/diagrams/colors27.xml"/>
  <Override ContentType="application/vnd.openxmlformats-officedocument.drawingml.diagramData+xml" PartName="/ppt/diagrams/data29.xml"/>
  <Override ContentType="application/vnd.openxmlformats-officedocument.drawingml.diagramColors+xml" PartName="/ppt/diagrams/colors4.xml"/>
  <Override ContentType="application/vnd.ms-office.drawingml.diagramDrawing+xml" PartName="/ppt/diagrams/drawing10.xml"/>
  <Override ContentType="application/vnd.openxmlformats-officedocument.drawingml.diagramColors+xml" PartName="/ppt/diagrams/colors16.xml"/>
  <Override ContentType="application/vnd.openxmlformats-officedocument.drawingml.diagramData+xml" PartName="/ppt/diagrams/data18.xml"/>
  <Override ContentType="application/vnd.openxmlformats-officedocument.drawingml.diagramLayout+xml" PartName="/ppt/diagrams/layout31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66.xml"/>
  <Override ContentType="application/vnd.openxmlformats-officedocument.presentationml.slideLayout+xml" PartName="/ppt/slideLayouts/slideLayout7.xml"/>
  <Default ContentType="image/png" Extension="png"/>
  <Override ContentType="application/vnd.ms-office.drawingml.diagramDrawing+xml" PartName="/ppt/diagrams/drawing3.xml"/>
  <Override ContentType="application/vnd.openxmlformats-officedocument.drawingml.chartshapes+xml" PartName="/ppt/drawings/drawing3.xml"/>
  <Override ContentType="application/vnd.openxmlformats-officedocument.drawingml.diagramLayout+xml" PartName="/ppt/diagrams/layout20.xml"/>
  <Override ContentType="application/vnd.openxmlformats-officedocument.presentationml.slide+xml" PartName="/ppt/slides/slide55.xml"/>
  <Override ContentType="application/vnd.openxmlformats-officedocument.theme+xml" PartName="/ppt/theme/theme2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0.xml"/>
  <Override ContentType="application/vnd.openxmlformats-officedocument.presentationml.slide+xml" PartName="/ppt/slides/slide33.xml"/>
  <Override ContentType="application/vnd.openxmlformats-officedocument.presentationml.slide+xml" PartName="/ppt/slides/slide44.xml"/>
  <Override ContentType="application/vnd.openxmlformats-officedocument.drawingml.diagramData+xml" PartName="/ppt/diagrams/data21.xml"/>
  <Default ContentType="image/x-emf" Extension="emf"/>
  <Override ContentType="application/vnd.openxmlformats-officedocument.presentationml.presentation.main+xml" PartName="/ppt/presentation.xml"/>
  <Override ContentType="application/vnd.openxmlformats-officedocument.presentationml.slide+xml" PartName="/ppt/slides/slide22.xml"/>
  <Override ContentType="application/vnd.openxmlformats-officedocument.drawingml.diagramLayout+xml" PartName="/ppt/diagrams/layout6.xml"/>
  <Override ContentType="application/vnd.openxmlformats-officedocument.drawingml.diagramData+xml" PartName="/ppt/diagrams/data10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drawingml.chart+xml" PartName="/ppt/charts/chart8.xml"/>
  <Override ContentType="application/vnd.openxmlformats-officedocument.drawingml.diagramData+xml" PartName="/ppt/diagrams/data7.xml"/>
  <Override ContentType="application/vnd.openxmlformats-officedocument.drawingml.diagramColors+xml" PartName="/ppt/diagrams/colors9.xml"/>
  <Override ContentType="application/vnd.openxmlformats-officedocument.drawingml.diagramStyle+xml" PartName="/ppt/diagrams/quickStyle14.xml"/>
  <Override ContentType="application/vnd.ms-office.drawingml.diagramDrawing+xml" PartName="/ppt/diagrams/drawing15.xml"/>
  <Override ContentType="application/vnd.openxmlformats-officedocument.drawingml.diagramStyle+xml" PartName="/ppt/diagrams/quickStyle25.xml"/>
  <Override ContentType="application/vnd.ms-office.drawingml.diagramDrawing+xml" PartName="/ppt/diagrams/drawing26.xml"/>
  <Override ContentType="application/vnd.openxmlformats-officedocument.presentationml.slideLayout+xml" PartName="/ppt/slideLayouts/slideLayout10.xml"/>
  <Override ContentType="application/vnd.openxmlformats-officedocument.drawingml.chart+xml" PartName="/ppt/charts/chart10.xml"/>
  <Override ContentType="application/vnd.ms-office.drawingml.diagramDrawing+xml" PartName="/ppt/diagrams/drawing8.xml"/>
  <Override ContentType="application/vnd.openxmlformats-officedocument.drawingml.diagramLayout+xml" PartName="/ppt/diagrams/layout25.xml"/>
  <Override ContentType="application/vnd.openxmlformats-officedocument.drawingml.diagramStyle+xml" PartName="/ppt/diagrams/quickStyle8.xml"/>
  <Override ContentType="application/vnd.openxmlformats-officedocument.drawingml.diagramLayout+xml" PartName="/ppt/diagrams/layout14.xml"/>
  <Override ContentType="application/vnd.openxmlformats-officedocument.presentationml.slide+xml" PartName="/ppt/slides/slide49.xml"/>
  <Override ContentType="application/vnd.openxmlformats-officedocument.presentationml.notesSlide+xml" PartName="/ppt/notesSlides/notesSlide4.xml"/>
  <Override ContentType="application/vnd.openxmlformats-officedocument.drawingml.diagramColors+xml" PartName="/ppt/diagrams/colors24.xml"/>
  <Override ContentType="application/vnd.openxmlformats-officedocument.presentationml.slide+xml" PartName="/ppt/slides/slide38.xml"/>
  <Override ContentType="application/vnd.openxmlformats-officedocument.drawingml.diagramColors+xml" PartName="/ppt/diagrams/colors1.xml"/>
  <Override ContentType="application/vnd.openxmlformats-officedocument.drawingml.diagramColors+xml" PartName="/ppt/diagrams/colors13.xml"/>
  <Override ContentType="application/vnd.openxmlformats-officedocument.drawingml.diagramData+xml" PartName="/ppt/diagrams/data2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7.xml"/>
  <Override ContentType="application/vnd.openxmlformats-officedocument.presentationml.slide+xml" PartName="/ppt/slides/slide45.xml"/>
  <Override ContentType="application/vnd.openxmlformats-officedocument.presentationml.slide+xml" PartName="/ppt/slides/slide74.xml"/>
  <Override ContentType="application/vnd.openxmlformats-officedocument.presentationml.slideLayout+xml" PartName="/ppt/slideLayouts/slideLayout4.xml"/>
  <Override ContentType="application/vnd.openxmlformats-officedocument.drawingml.diagramData+xml" PartName="/ppt/diagrams/data15.xml"/>
  <Override ContentType="application/vnd.openxmlformats-officedocument.drawingml.diagramColors+xml" PartName="/ppt/diagrams/colors20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34.xml"/>
  <Override ContentType="application/vnd.openxmlformats-officedocument.presentationml.slide+xml" PartName="/ppt/slides/slide52.xml"/>
  <Override ContentType="application/vnd.openxmlformats-officedocument.presentationml.slide+xml" PartName="/ppt/slides/slide63.xml"/>
  <Override ContentType="application/vnd.openxmlformats-officedocument.drawingml.diagramData+xml" PartName="/ppt/diagrams/data11.xml"/>
  <Override ContentType="application/vnd.openxmlformats-officedocument.drawingml.diagramStyle+xml" PartName="/ppt/diagrams/quickStyle19.xml"/>
  <Override ContentType="application/vnd.openxmlformats-officedocument.drawingml.diagramData+xml" PartName="/ppt/diagrams/data22.xml"/>
  <Default ContentType="application/vnd.openxmlformats-package.relationships+xml" Extension="rels"/>
  <Override ContentType="application/vnd.openxmlformats-officedocument.presentationml.slide+xml" PartName="/ppt/slides/slide23.xml"/>
  <Override ContentType="application/vnd.openxmlformats-officedocument.presentationml.slide+xml" PartName="/ppt/slides/slide41.xml"/>
  <Override ContentType="application/vnd.openxmlformats-officedocument.presentationml.slide+xml" PartName="/ppt/slides/slide70.xml"/>
  <Override ContentType="application/vnd.openxmlformats-officedocument.drawingml.diagramLayout+xml" PartName="/ppt/diagrams/layout7.xml"/>
  <Override ContentType="application/vnd.openxmlformats-officedocument.drawingml.diagramData+xml" PartName="/ppt/diagrams/data8.xml"/>
  <Override ContentType="application/vnd.openxmlformats-officedocument.drawingml.diagramStyle+xml" PartName="/ppt/diagrams/quickStyle26.xml"/>
  <Override ContentType="application/vnd.ms-office.drawingml.diagramDrawing+xml" PartName="/ppt/diagrams/drawing27.xml"/>
  <Override ContentType="application/vnd.openxmlformats-officedocument.drawingml.chart+xml" PartName="/ppt/charts/chart15.xml"/>
  <Override ContentType="application/vnd.openxmlformats-officedocument.presentationml.slide+xml" PartName="/ppt/slides/slide12.xml"/>
  <Override ContentType="application/vnd.openxmlformats-officedocument.presentationml.slide+xml" PartName="/ppt/slides/slide30.xml"/>
  <Override ContentType="application/vnd.openxmlformats-officedocument.presentationml.slideLayout+xml" PartName="/ppt/slideLayouts/slideLayout11.xml"/>
  <Override ContentType="application/vnd.openxmlformats-officedocument.drawingml.chart+xml" PartName="/ppt/charts/chart9.xml"/>
  <Override ContentType="application/vnd.openxmlformats-officedocument.drawingml.chart+xml" PartName="/ppt/charts/chart11.xml"/>
  <Override ContentType="application/vnd.openxmlformats-officedocument.drawingml.diagramStyle+xml" PartName="/ppt/diagrams/quickStyle15.xml"/>
  <Override ContentType="application/vnd.ms-office.drawingml.diagramDrawing+xml" PartName="/ppt/diagrams/drawing16.xml"/>
  <Override ContentType="application/vnd.openxmlformats-officedocument.drawingml.diagramLayout+xml" PartName="/ppt/diagrams/layout19.xml"/>
  <Override ContentType="application/vnd.openxmlformats-officedocument.drawingml.diagramLayout+xml" PartName="/ppt/diagrams/layout3.xml"/>
  <Override ContentType="application/vnd.openxmlformats-officedocument.drawingml.diagramData+xml" PartName="/ppt/diagrams/data4.xml"/>
  <Override ContentType="application/vnd.openxmlformats-officedocument.presentationml.notesSlide+xml" PartName="/ppt/notesSlides/notesSlide9.xml"/>
  <Override ContentType="application/vnd.ms-office.drawingml.diagramDrawing+xml" PartName="/ppt/diagrams/drawing9.xml"/>
  <Override ContentType="application/vnd.openxmlformats-officedocument.drawingml.diagramLayout+xml" PartName="/ppt/diagrams/layout15.xml"/>
  <Override ContentType="application/vnd.openxmlformats-officedocument.drawingml.diagramStyle+xml" PartName="/ppt/diagrams/quickStyle22.xml"/>
  <Override ContentType="application/vnd.ms-office.drawingml.diagramDrawing+xml" PartName="/ppt/diagrams/drawing23.xml"/>
  <Override ContentType="application/vnd.openxmlformats-officedocument.drawingml.diagramLayout+xml" PartName="/ppt/diagrams/layout26.xml"/>
  <Override ContentType="application/vnd.openxmlformats-officedocument.drawingml.diagramColors+xml" PartName="/ppt/diagrams/colors29.xml"/>
  <Override ContentType="application/vnd.openxmlformats-officedocument.drawingml.chart+xml" PartName="/ppt/charts/chart5.xml"/>
  <Override ContentType="application/vnd.openxmlformats-officedocument.drawingml.diagramColors+xml" PartName="/ppt/diagrams/colors6.xml"/>
  <Override ContentType="application/vnd.openxmlformats-officedocument.drawingml.diagramStyle+xml" PartName="/ppt/diagrams/quickStyle9.xml"/>
  <Override ContentType="application/vnd.openxmlformats-officedocument.drawingml.diagramStyle+xml" PartName="/ppt/diagrams/quickStyle11.xml"/>
  <Override ContentType="application/vnd.ms-office.drawingml.diagramDrawing+xml" PartName="/ppt/diagrams/drawing12.xml"/>
  <Override ContentType="application/vnd.openxmlformats-officedocument.drawingml.diagramColors+xml" PartName="/ppt/diagrams/colors18.xml"/>
  <Override ContentType="application/vnd.openxmlformats-officedocument.presentationml.notesSlide+xml" PartName="/ppt/notesSlides/notesSlide10.xml"/>
  <Override ContentType="application/vnd.ms-office.drawingml.diagramDrawing+xml" PartName="/ppt/diagrams/drawing30.xml"/>
  <Override ContentType="application/vnd.openxmlformats-officedocument.presentationml.slide+xml" PartName="/ppt/slides/slide7.xml"/>
  <Override ContentType="application/vnd.openxmlformats-officedocument.presentationml.slide+xml" PartName="/ppt/slides/slide68.xml"/>
  <Override ContentType="application/vnd.openxmlformats-officedocument.presentationml.slideLayout+xml" PartName="/ppt/slideLayouts/slideLayout9.xml"/>
  <Override ContentType="application/vnd.openxmlformats-officedocument.drawingml.chart+xml" PartName="/ppt/charts/chart1.xml"/>
  <Override ContentType="application/vnd.openxmlformats-officedocument.presentationml.notesSlide+xml" PartName="/ppt/notesSlides/notesSlide5.xml"/>
  <Override ContentType="application/vnd.ms-office.drawingml.diagramDrawing+xml" PartName="/ppt/diagrams/drawing5.xml"/>
  <Override ContentType="application/vnd.openxmlformats-officedocument.drawingml.diagramLayout+xml" PartName="/ppt/diagrams/layout11.xml"/>
  <Override ContentType="application/vnd.openxmlformats-officedocument.drawingml.diagramColors+xml" PartName="/ppt/diagrams/colors14.xml"/>
  <Override ContentType="application/vnd.openxmlformats-officedocument.drawingml.diagramLayout+xml" PartName="/ppt/diagrams/layout22.xml"/>
  <Override ContentType="application/vnd.openxmlformats-officedocument.drawingml.diagramColors+xml" PartName="/ppt/diagrams/colors25.xml"/>
  <Override ContentType="application/vnd.openxmlformats-officedocument.drawingml.diagramData+xml" PartName="/ppt/diagrams/data27.xml"/>
  <Override ContentType="application/vnd.openxmlformats-officedocument.drawingml.chartshapes+xml" PartName="/ppt/drawings/drawing5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57.xml"/>
  <Override ContentType="application/vnd.openxmlformats-officedocument.drawingml.diagramColors+xml" PartName="/ppt/diagrams/colors2.xml"/>
  <Override ContentType="application/vnd.openxmlformats-officedocument.presentationml.notesSlide+xml" PartName="/ppt/notesSlides/notesSlide1.xml"/>
  <Override ContentType="application/vnd.openxmlformats-officedocument.drawingml.diagramStyle+xml" PartName="/ppt/diagrams/quickStyle5.xml"/>
  <Override ContentType="application/vnd.openxmlformats-officedocument.drawingml.diagramData+xml" PartName="/ppt/diagrams/data1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Layout+xml" PartName="/ppt/slideLayouts/slideLayout5.xml"/>
  <Override ContentType="application/vnd.ms-office.drawingml.diagramDrawing+xml" PartName="/ppt/diagrams/drawing1.xml"/>
  <Override ContentType="application/vnd.openxmlformats-officedocument.drawingml.chartshapes+xml" PartName="/ppt/drawings/drawing1.xml"/>
  <Override ContentType="application/vnd.openxmlformats-officedocument.drawingml.diagramColors+xml" PartName="/ppt/diagrams/colors10.xml"/>
  <Override ContentType="application/vnd.openxmlformats-officedocument.drawingml.diagramColors+xml" PartName="/ppt/diagrams/colors21.xml"/>
  <Override ContentType="application/vnd.openxmlformats-officedocument.drawingml.diagramData+xml" PartName="/ppt/diagrams/data23.xml"/>
  <Override ContentType="application/vnd.openxmlformats-officedocument.presentationml.slide+xml" PartName="/ppt/slides/slide24.xml"/>
  <Override ContentType="application/vnd.openxmlformats-officedocument.presentationml.slide+xml" PartName="/ppt/slides/slide35.xml"/>
  <Override ContentType="application/vnd.openxmlformats-officedocument.presentationml.slide+xml" PartName="/ppt/slides/slide53.xml"/>
  <Override ContentType="application/vnd.openxmlformats-officedocument.presentationml.slide+xml" PartName="/ppt/slides/slide71.xml"/>
  <Default ContentType="image/jpeg" Extension="jpeg"/>
  <Override ContentType="application/vnd.openxmlformats-officedocument.drawingml.diagramStyle+xml" PartName="/ppt/diagrams/quickStyle1.xml"/>
  <Override ContentType="application/vnd.openxmlformats-officedocument.drawingml.diagramLayout+xml" PartName="/ppt/diagrams/layout8.xml"/>
  <Override ContentType="application/vnd.openxmlformats-officedocument.drawingml.diagramData+xml" PartName="/ppt/diagrams/data12.xml"/>
  <Override ContentType="application/vnd.openxmlformats-officedocument.drawingml.chart+xml" PartName="/ppt/charts/chart16.xml"/>
  <Override ContentType="application/vnd.openxmlformats-officedocument.drawingml.diagramData+xml" PartName="/ppt/diagrams/data30.xml"/>
  <Override ContentType="application/vnd.openxmlformats-officedocument.presentationml.slide+xml" PartName="/ppt/slides/slide13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60.xml"/>
  <Override ContentType="application/vnd.openxmlformats-officedocument.presentationml.slideLayout+xml" PartName="/ppt/slideLayouts/slideLayout1.xml"/>
  <Override ContentType="application/vnd.openxmlformats-officedocument.drawingml.diagramData+xml" PartName="/ppt/diagrams/data9.xml"/>
  <Override ContentType="application/vnd.openxmlformats-officedocument.drawingml.diagramStyle+xml" PartName="/ppt/diagrams/quickStyle16.xml"/>
  <Override ContentType="application/vnd.ms-office.drawingml.diagramDrawing+xml" PartName="/ppt/diagrams/drawing17.xml"/>
  <Override ContentType="application/vnd.openxmlformats-officedocument.drawingml.diagramStyle+xml" PartName="/ppt/diagrams/quickStyle27.xml"/>
  <Override ContentType="application/vnd.ms-office.drawingml.diagramDrawing+xml" PartName="/ppt/diagrams/drawing28.xml"/>
  <Override ContentType="application/vnd.openxmlformats-officedocument.presentationml.slide+xml" PartName="/ppt/slides/slide20.xml"/>
  <Override ContentType="application/vnd.openxmlformats-officedocument.drawingml.diagramLayout+xml" PartName="/ppt/diagrams/layout4.xml"/>
  <Override ContentType="application/vnd.openxmlformats-officedocument.drawingml.chart+xml" PartName="/ppt/charts/chart12.xml"/>
  <Override ContentType="application/vnd.openxmlformats-officedocument.drawingml.diagramLayout+xml" PartName="/ppt/diagrams/layout27.xml"/>
  <Override ContentType="application/vnd.ms-office.chartcolorstyle+xml" PartName="/ppt/charts/colors1.xml"/>
  <Override ContentType="application/vnd.openxmlformats-officedocument.drawingml.chart+xml" PartName="/ppt/charts/chart6.xml"/>
  <Override ContentType="application/vnd.openxmlformats-officedocument.drawingml.diagramData+xml" PartName="/ppt/diagrams/data5.xml"/>
  <Override ContentType="application/vnd.openxmlformats-officedocument.drawingml.diagramColors+xml" PartName="/ppt/diagrams/colors7.xml"/>
  <Override ContentType="application/vnd.openxmlformats-officedocument.drawingml.diagramStyle+xml" PartName="/ppt/diagrams/quickStyle12.xml"/>
  <Override ContentType="application/vnd.ms-office.drawingml.diagramDrawing+xml" PartName="/ppt/diagrams/drawing13.xml"/>
  <Override ContentType="application/vnd.openxmlformats-officedocument.drawingml.diagramLayout+xml" PartName="/ppt/diagrams/layout16.xml"/>
  <Override ContentType="application/vnd.openxmlformats-officedocument.drawingml.diagramColors+xml" PartName="/ppt/diagrams/colors19.xml"/>
  <Override ContentType="application/vnd.openxmlformats-officedocument.drawingml.diagramStyle+xml" PartName="/ppt/diagrams/quickStyle23.xml"/>
  <Override ContentType="application/vnd.ms-office.drawingml.diagramDrawing+xml" PartName="/ppt/diagrams/drawing24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.xml"/>
  <Override ContentType="application/vnd.ms-office.drawingml.diagramDrawing+xml" PartName="/ppt/diagrams/drawing6.xml"/>
  <Override ContentType="application/vnd.ms-office.drawingml.diagramDrawing+xml" PartName="/ppt/diagrams/drawing20.xml"/>
  <Override ContentType="application/vnd.openxmlformats-officedocument.drawingml.diagramLayout+xml" PartName="/ppt/diagrams/layout23.xml"/>
  <Override ContentType="application/vnd.openxmlformats-officedocument.drawingml.diagramColors+xml" PartName="/ppt/diagrams/colors26.xml"/>
  <Override ContentType="application/vnd.openxmlformats-officedocument.drawingml.diagramStyle+xml" PartName="/ppt/diagrams/quickStyle30.xml"/>
  <Override ContentType="application/vnd.ms-office.drawingml.diagramDrawing+xml" PartName="/ppt/diagrams/drawing31.xml"/>
  <Override ContentType="application/vnd.openxmlformats-officedocument.presentationml.slide+xml" PartName="/ppt/slides/slide8.xml"/>
  <Override ContentType="application/vnd.openxmlformats-officedocument.presentationml.slide+xml" PartName="/ppt/slides/slide69.xml"/>
  <Override ContentType="application/vnd.openxmlformats-officedocument.drawingml.diagramData+xml" PartName="/ppt/diagrams/data1.xml"/>
  <Override ContentType="application/vnd.openxmlformats-officedocument.drawingml.diagramColors+xml" PartName="/ppt/diagrams/colors3.xml"/>
  <Override ContentType="application/vnd.openxmlformats-officedocument.drawingml.chart+xml" PartName="/ppt/charts/chart2.xml"/>
  <Override ContentType="application/vnd.openxmlformats-officedocument.drawingml.diagramStyle+xml" PartName="/ppt/diagrams/quickStyle6.xml"/>
  <Override ContentType="application/vnd.openxmlformats-officedocument.drawingml.diagramLayout+xml" PartName="/ppt/diagrams/layout12.xml"/>
  <Override ContentType="application/vnd.openxmlformats-officedocument.drawingml.diagramColors+xml" PartName="/ppt/diagrams/colors15.xml"/>
  <Override ContentType="application/vnd.openxmlformats-officedocument.drawingml.diagramData+xml" PartName="/ppt/diagrams/data28.xml"/>
  <Override ContentType="application/vnd.openxmlformats-officedocument.drawingml.diagramLayout+xml" PartName="/ppt/diagrams/layout30.xml"/>
  <Override ContentType="application/vnd.openxmlformats-officedocument.presentationml.slide+xml" PartName="/ppt/slides/slide29.xml"/>
  <Override ContentType="application/vnd.ms-office.drawingml.diagramDrawing+xml" PartName="/ppt/diagrams/drawing2.xml"/>
  <Override ContentType="application/vnd.openxmlformats-officedocument.drawingml.diagramData+xml" PartName="/ppt/diagrams/data17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54.xml"/>
  <Override ContentType="application/vnd.openxmlformats-officedocument.presentationml.slide+xml" PartName="/ppt/slides/slide65.xml"/>
  <Override ContentType="application/vnd.openxmlformats-officedocument.presentationml.slideLayout+xml" PartName="/ppt/slideLayouts/slideLayout6.xml"/>
  <Override ContentType="application/vnd.openxmlformats-officedocument.drawingml.diagramStyle+xml" PartName="/ppt/diagrams/quickStyle2.xml"/>
  <Override ContentType="application/vnd.openxmlformats-officedocument.drawingml.chartshapes+xml" PartName="/ppt/drawings/drawing2.xml"/>
  <Override ContentType="application/vnd.openxmlformats-officedocument.presentationml.slide+xml" PartName="/ppt/slides/slide43.xml"/>
  <Override ContentType="application/vnd.openxmlformats-officedocument.theme+xml" PartName="/ppt/theme/theme1.xml"/>
  <Override ContentType="application/vnd.openxmlformats-officedocument.drawingml.diagramData+xml" PartName="/ppt/diagrams/data31.xml"/>
  <Override ContentType="application/vnd.openxmlformats-officedocument.drawingml.chart+xml" PartName="/ppt/charts/chart17.xml"/>
  <Override ContentType="application/vnd.openxmlformats-officedocument.presentationml.slide+xml" PartName="/ppt/slides/slide32.xml"/>
  <Override ContentType="application/vnd.openxmlformats-officedocument.drawingml.diagramData+xml" PartName="/ppt/diagrams/data20.xml"/>
  <Override ContentType="application/vnd.openxmlformats-officedocument.presentationml.slide+xml" PartName="/ppt/slides/slide10.xml"/>
  <Override ContentType="application/vnd.openxmlformats-officedocument.presentationml.slide+xml" PartName="/ppt/slides/slide21.xml"/>
  <Override ContentType="application/vnd.openxmlformats-officedocument.drawingml.diagramLayout+xml" PartName="/ppt/diagrams/layout5.xml"/>
  <Override ContentType="application/vnd.openxmlformats-officedocument.drawingml.diagramData+xml" PartName="/ppt/diagrams/data6.xml"/>
  <Override ContentType="application/vnd.openxmlformats-officedocument.drawingml.diagramStyle+xml" PartName="/ppt/diagrams/quickStyle24.xml"/>
  <Override ContentType="application/vnd.ms-office.drawingml.diagramDrawing+xml" PartName="/ppt/diagrams/drawing25.xml"/>
  <Override ContentType="application/vnd.openxmlformats-officedocument.drawingml.chart+xml" PartName="/ppt/charts/chart7.xml"/>
  <Override ContentType="application/vnd.openxmlformats-officedocument.drawingml.diagramColors+xml" PartName="/ppt/diagrams/colors8.xml"/>
  <Override ContentType="application/vnd.openxmlformats-officedocument.drawingml.diagramStyle+xml" PartName="/ppt/diagrams/quickStyle13.xml"/>
  <Override ContentType="application/vnd.ms-office.drawingml.diagramDrawing+xml" PartName="/ppt/diagrams/drawing14.xml"/>
  <Override ContentType="application/vnd.ms-office.drawingml.diagramDrawing+xml" PartName="/ppt/diagrams/drawing7.xml"/>
  <Override ContentType="application/vnd.openxmlformats-officedocument.drawingml.diagramLayout+xml" PartName="/ppt/diagrams/layout13.xml"/>
  <Override ContentType="application/vnd.openxmlformats-officedocument.drawingml.diagramLayout+xml" PartName="/ppt/diagrams/layout24.xml"/>
  <Override ContentType="application/vnd.openxmlformats-officedocument.presentationml.slide+xml" PartName="/ppt/slides/slide9.xml"/>
  <Override ContentType="application/vnd.openxmlformats-officedocument.presentationml.slide+xml" PartName="/ppt/slides/slide59.xml"/>
  <Override ContentType="application/vnd.openxmlformats-officedocument.presentationml.viewProps+xml" PartName="/ppt/viewProps.xml"/>
  <Override ContentType="application/vnd.openxmlformats-officedocument.drawingml.diagramStyle+xml" PartName="/ppt/diagrams/quickStyle7.xml"/>
  <Override ContentType="application/vnd.openxmlformats-officedocument.presentationml.slide+xml" PartName="/ppt/slides/slide48.xml"/>
  <Override ContentType="application/vnd.openxmlformats-officedocument.presentationml.notesSlide+xml" PartName="/ppt/notesSlides/notesSlide3.xml"/>
  <Override ContentType="application/vnd.openxmlformats-officedocument.drawingml.diagramColors+xml" PartName="/ppt/diagrams/colors12.xml"/>
  <Override ContentType="application/vnd.openxmlformats-officedocument.drawingml.diagramColors+xml" PartName="/ppt/diagrams/colors23.xml"/>
  <Override ContentType="application/vnd.openxmlformats-officedocument.drawingml.diagramData+xml" PartName="/ppt/diagrams/data25.xml"/>
  <Override ContentType="application/vnd.ms-office.chartstyle+xml" PartName="/ppt/charts/style1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73.xml"/>
  <Override ContentType="application/vnd.openxmlformats-officedocument.presentationml.presProps+xml" PartName="/ppt/presProps.xml"/>
  <Override ContentType="application/vnd.openxmlformats-officedocument.drawingml.diagramData+xml" PartName="/ppt/diagrams/data14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62.xml"/>
  <Override ContentType="application/vnd.openxmlformats-officedocument.presentationml.slideLayout+xml" PartName="/ppt/slideLayouts/slideLayout3.xml"/>
  <Override ContentType="application/vnd.ms-office.drawingml.diagramDrawing+xml" PartName="/ppt/diagrams/drawing19.xml"/>
  <Override ContentType="application/vnd.openxmlformats-officedocument.drawingml.diagramStyle+xml" PartName="/ppt/diagrams/quickStyle29.xml"/>
  <Override ContentType="application/vnd.openxmlformats-officedocument.presentationml.slide+xml" PartName="/ppt/slides/slide51.xml"/>
  <Override ContentType="application/vnd.openxmlformats-officedocument.drawingml.chart+xml" PartName="/ppt/charts/chart14.xml"/>
  <Override ContentType="application/vnd.openxmlformats-officedocument.drawingml.diagramStyle+xml" PartName="/ppt/diagrams/quickStyle18.xml"/>
  <Override ContentType="application/vnd.openxmlformats-officedocument.drawingml.diagramLayout+xml" PartName="/ppt/diagrams/layout29.xml"/>
  <Override ContentType="application/vnd.openxmlformats-officedocument.presentationml.slide+xml" PartName="/ppt/slides/slide40.xml"/>
  <Override ContentType="application/vnd.openxmlformats-officedocument.drawingml.diagramLayout+xml" PartName="/ppt/diagrams/layout18.xml"/>
  <Override ContentType="application/vnd.openxmlformats-officedocument.drawingml.diagramLayout+xml" PartName="/ppt/diagrams/layout2.xml"/>
  <Override ContentType="application/vnd.openxmlformats-officedocument.presentationml.notesSlide+xml" PartName="/ppt/notesSlides/notesSlide8.xml"/>
  <Override ContentType="application/vnd.openxmlformats-officedocument.drawingml.diagramColors+xml" PartName="/ppt/diagrams/colors28.xml"/>
  <Override ContentType="application/vnd.openxmlformats-officedocument.drawingml.diagramData+xml" PartName="/ppt/diagrams/data3.xml"/>
  <Override ContentType="application/vnd.openxmlformats-officedocument.drawingml.chart+xml" PartName="/ppt/charts/chart4.xml"/>
  <Override ContentType="application/vnd.openxmlformats-officedocument.drawingml.diagramColors+xml" PartName="/ppt/diagrams/colors5.xml"/>
  <Override ContentType="application/vnd.openxmlformats-officedocument.drawingml.diagramStyle+xml" PartName="/ppt/diagrams/quickStyle10.xml"/>
  <Override ContentType="application/vnd.ms-office.drawingml.diagramDrawing+xml" PartName="/ppt/diagrams/drawing11.xml"/>
  <Override ContentType="application/vnd.openxmlformats-officedocument.drawingml.diagramColors+xml" PartName="/ppt/diagrams/colors17.xml"/>
  <Override ContentType="application/vnd.openxmlformats-officedocument.drawingml.diagramStyle+xml" PartName="/ppt/diagrams/quickStyle21.xml"/>
  <Override ContentType="application/vnd.ms-office.drawingml.diagramDrawing+xml" PartName="/ppt/diagrams/drawing22.xml"/>
  <Override ContentType="application/vnd.ms-office.drawingml.diagramDrawing+xml" PartName="/ppt/diagrams/drawing4.xml"/>
  <Override ContentType="application/vnd.openxmlformats-officedocument.drawingml.diagramData+xml" PartName="/ppt/diagrams/data19.xml"/>
  <Override ContentType="application/vnd.openxmlformats-officedocument.drawingml.diagramLayout+xml" PartName="/ppt/diagrams/layout21.xml"/>
  <Override ContentType="application/vnd.openxmlformats-package.core-properties+xml" PartName="/docProps/core.xml"/>
  <Override ContentType="application/vnd.openxmlformats-officedocument.presentationml.slide+xml" PartName="/ppt/slides/slide6.xml"/>
  <Override ContentType="application/vnd.openxmlformats-officedocument.presentationml.slide+xml" PartName="/ppt/slides/slide56.xml"/>
  <Override ContentType="application/vnd.openxmlformats-officedocument.presentationml.slide+xml" PartName="/ppt/slides/slide67.xml"/>
  <Override ContentType="application/vnd.openxmlformats-officedocument.presentationml.slideLayout+xml" PartName="/ppt/slideLayouts/slideLayout8.xml"/>
  <Override ContentType="application/vnd.openxmlformats-officedocument.drawingml.diagramStyle+xml" PartName="/ppt/diagrams/quickStyle4.xml"/>
  <Override ContentType="application/vnd.openxmlformats-officedocument.drawingml.diagramLayout+xml" PartName="/ppt/diagrams/layout10.xml"/>
  <Override ContentType="application/vnd.openxmlformats-officedocument.drawingml.chartshapes+xml" PartName="/ppt/drawings/drawing4.xml"/>
  <Override ContentType="application/vnd.openxmlformats-officedocument.drawingml.diagramColors+xml" PartName="/ppt/diagrams/colors3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3" r:id="rId1"/>
  </p:sldMasterIdLst>
  <p:notesMasterIdLst>
    <p:notesMasterId r:id="rId76"/>
  </p:notesMasterIdLst>
  <p:sldIdLst>
    <p:sldId id="259" r:id="rId2"/>
    <p:sldId id="270" r:id="rId3"/>
    <p:sldId id="491" r:id="rId4"/>
    <p:sldId id="419" r:id="rId5"/>
    <p:sldId id="261" r:id="rId6"/>
    <p:sldId id="262" r:id="rId7"/>
    <p:sldId id="263" r:id="rId8"/>
    <p:sldId id="275" r:id="rId9"/>
    <p:sldId id="265" r:id="rId10"/>
    <p:sldId id="266" r:id="rId11"/>
    <p:sldId id="599" r:id="rId12"/>
    <p:sldId id="600" r:id="rId13"/>
    <p:sldId id="601" r:id="rId14"/>
    <p:sldId id="602" r:id="rId15"/>
    <p:sldId id="603" r:id="rId16"/>
    <p:sldId id="604" r:id="rId17"/>
    <p:sldId id="605" r:id="rId18"/>
    <p:sldId id="606" r:id="rId19"/>
    <p:sldId id="269" r:id="rId20"/>
    <p:sldId id="272" r:id="rId21"/>
    <p:sldId id="301" r:id="rId22"/>
    <p:sldId id="343" r:id="rId23"/>
    <p:sldId id="430" r:id="rId24"/>
    <p:sldId id="429" r:id="rId25"/>
    <p:sldId id="303" r:id="rId26"/>
    <p:sldId id="588" r:id="rId27"/>
    <p:sldId id="589" r:id="rId28"/>
    <p:sldId id="590" r:id="rId29"/>
    <p:sldId id="591" r:id="rId30"/>
    <p:sldId id="592" r:id="rId31"/>
    <p:sldId id="593" r:id="rId32"/>
    <p:sldId id="594" r:id="rId33"/>
    <p:sldId id="595" r:id="rId34"/>
    <p:sldId id="596" r:id="rId35"/>
    <p:sldId id="597" r:id="rId36"/>
    <p:sldId id="598" r:id="rId37"/>
    <p:sldId id="565" r:id="rId38"/>
    <p:sldId id="566" r:id="rId39"/>
    <p:sldId id="535" r:id="rId40"/>
    <p:sldId id="409" r:id="rId41"/>
    <p:sldId id="431" r:id="rId42"/>
    <p:sldId id="433" r:id="rId43"/>
    <p:sldId id="434" r:id="rId44"/>
    <p:sldId id="435" r:id="rId45"/>
    <p:sldId id="580" r:id="rId46"/>
    <p:sldId id="581" r:id="rId47"/>
    <p:sldId id="582" r:id="rId48"/>
    <p:sldId id="404" r:id="rId49"/>
    <p:sldId id="341" r:id="rId50"/>
    <p:sldId id="567" r:id="rId51"/>
    <p:sldId id="568" r:id="rId52"/>
    <p:sldId id="569" r:id="rId53"/>
    <p:sldId id="570" r:id="rId54"/>
    <p:sldId id="545" r:id="rId55"/>
    <p:sldId id="442" r:id="rId56"/>
    <p:sldId id="583" r:id="rId57"/>
    <p:sldId id="584" r:id="rId58"/>
    <p:sldId id="342" r:id="rId59"/>
    <p:sldId id="585" r:id="rId60"/>
    <p:sldId id="586" r:id="rId61"/>
    <p:sldId id="497" r:id="rId62"/>
    <p:sldId id="498" r:id="rId63"/>
    <p:sldId id="443" r:id="rId64"/>
    <p:sldId id="375" r:id="rId65"/>
    <p:sldId id="444" r:id="rId66"/>
    <p:sldId id="445" r:id="rId67"/>
    <p:sldId id="416" r:id="rId68"/>
    <p:sldId id="528" r:id="rId69"/>
    <p:sldId id="450" r:id="rId70"/>
    <p:sldId id="274" r:id="rId71"/>
    <p:sldId id="536" r:id="rId72"/>
    <p:sldId id="537" r:id="rId73"/>
    <p:sldId id="579" r:id="rId74"/>
    <p:sldId id="406" r:id="rId7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66"/>
    <a:srgbClr val="9933FF"/>
    <a:srgbClr val="0000FF"/>
    <a:srgbClr val="FF00FF"/>
    <a:srgbClr val="66FF33"/>
    <a:srgbClr val="FF33CC"/>
    <a:srgbClr val="FF0066"/>
    <a:srgbClr val="FFCCCC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6" autoAdjust="0"/>
    <p:restoredTop sz="93939" autoAdjust="0"/>
  </p:normalViewPr>
  <p:slideViewPr>
    <p:cSldViewPr>
      <p:cViewPr varScale="1">
        <p:scale>
          <a:sx n="79" d="100"/>
          <a:sy n="79" d="100"/>
        </p:scale>
        <p:origin x="-132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0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1.xml.rels><?xml version="1.0" encoding="UTF-8" standalone="yes" ?><Relationships xmlns="http://schemas.openxmlformats.org/package/2006/relationships"><Relationship Id="rId2" Target="../drawings/drawing2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4.xml.rels><?xml version="1.0" encoding="UTF-8" standalone="yes" ?><Relationships xmlns="http://schemas.openxmlformats.org/package/2006/relationships"><Relationship Id="rId2" Target="../drawings/drawing3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5.xml.rels><?xml version="1.0" encoding="UTF-8" standalone="yes" ?><Relationships xmlns="http://schemas.openxmlformats.org/package/2006/relationships"><Relationship Id="rId2" Target="../drawings/drawing4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7.xml.rels><?xml version="1.0" encoding="UTF-8" standalone="yes" ?><Relationships xmlns="http://schemas.openxmlformats.org/package/2006/relationships"><Relationship Id="rId2" Target="../drawings/drawing5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g1\&#1044;&#1086;&#1082;&#1091;&#1084;&#1077;&#1085;&#1090;&#1099;%20&#1050;&#1085;&#1091;&#1088;&#1077;&#1074;&#1072;\&#1041;&#1102;&#1076;&#1078;&#1077;&#1090;%20&#1076;&#1083;&#1103;%20&#1075;&#1088;&#1072;&#1078;&#1076;&#1072;&#1085;\2023-2025\30-11-2023_%20&#1055;&#1088;&#1086;&#1077;&#1082;&#1090;%20&#1073;&#1102;&#1076;&#1078;&#1077;&#1090;&#1072;%20&#1041;&#1077;&#1083;&#1086;&#1082;&#1072;&#1083;&#1080;&#1090;&#1074;&#1080;&#1085;&#1089;&#1082;&#1086;&#1075;&#1086;%20&#1088;&#1072;&#1081;&#1086;&#1085;&#1072;%202023-2025%20&#1075;&#1075;\&#1044;&#1080;&#1072;&#1075;&#1088;&#1072;&#1084;&#1084;&#1099;_&#1082;%20&#1087;&#1088;&#1077;&#1079;&#1077;&#1085;&#1090;&#1072;&#1094;&#1080;&#1080;%202019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og1\&#1044;&#1086;&#1082;&#1091;&#1084;&#1077;&#1085;&#1090;&#1099;%20&#1050;&#1085;&#1091;&#1088;&#1077;&#1074;&#1072;\&#1041;&#1102;&#1076;&#1078;&#1077;&#1090;%20&#1076;&#1083;&#1103;%20&#1075;&#1088;&#1072;&#1078;&#1076;&#1072;&#1085;\2023-2025\30-11-2023_%20&#1055;&#1088;&#1086;&#1077;&#1082;&#1090;%20&#1073;&#1102;&#1076;&#1078;&#1077;&#1090;&#1072;%20&#1041;&#1077;&#1083;&#1086;&#1082;&#1072;&#1083;&#1080;&#1090;&#1074;&#1080;&#1085;&#1089;&#1082;&#1086;&#1075;&#1086;%20&#1088;&#1072;&#1081;&#1086;&#1085;&#1072;%202023-2025%20&#1075;&#1075;\&#1044;&#1080;&#1072;&#1075;&#1088;&#1072;&#1084;&#1084;&#1099;_&#1082;%20&#1087;&#1088;&#1077;&#1079;&#1077;&#1085;&#1090;&#1072;&#1094;&#1080;&#1080;%202019.xls" TargetMode="External"/><Relationship Id="rId1" Type="http://schemas.openxmlformats.org/officeDocument/2006/relationships/image" Target="../media/image30.pn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g1\&#1044;&#1086;&#1082;&#1091;&#1084;&#1077;&#1085;&#1090;&#1099;%20&#1050;&#1085;&#1091;&#1088;&#1077;&#1074;&#1072;\&#1041;&#1102;&#1076;&#1078;&#1077;&#1090;%20&#1076;&#1083;&#1103;%20&#1075;&#1088;&#1072;&#1078;&#1076;&#1072;&#1085;\2023-2025\30-11-2023_%20&#1055;&#1088;&#1086;&#1077;&#1082;&#1090;%20&#1073;&#1102;&#1076;&#1078;&#1077;&#1090;&#1072;%20&#1041;&#1077;&#1083;&#1086;&#1082;&#1072;&#1083;&#1080;&#1090;&#1074;&#1080;&#1085;&#1089;&#1082;&#1086;&#1075;&#1086;%20&#1088;&#1072;&#1081;&#1086;&#1085;&#1072;%202023-2025%20&#1075;&#1075;\&#1044;&#1080;&#1072;&#1075;&#1088;&#1072;&#1084;&#1084;&#1099;_&#1082;%20&#1087;&#1088;&#1077;&#1079;&#1077;&#1085;&#1090;&#1072;&#1094;&#1080;&#1080;%202019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g1\&#1044;&#1086;&#1082;&#1091;&#1084;&#1077;&#1085;&#1090;&#1099;%20&#1050;&#1085;&#1091;&#1088;&#1077;&#1074;&#1072;\&#1041;&#1102;&#1076;&#1078;&#1077;&#1090;%20&#1076;&#1083;&#1103;%20&#1075;&#1088;&#1072;&#1078;&#1076;&#1072;&#1085;\2023-2025\30-11-2023_%20&#1055;&#1088;&#1086;&#1077;&#1082;&#1090;%20&#1073;&#1102;&#1076;&#1078;&#1077;&#1090;&#1072;%20&#1041;&#1077;&#1083;&#1086;&#1082;&#1072;&#1083;&#1080;&#1090;&#1074;&#1080;&#1085;&#1089;&#1082;&#1086;&#1075;&#1086;%20&#1088;&#1072;&#1081;&#1086;&#1085;&#1072;%202023-2025%20&#1075;&#1075;\&#1044;&#1080;&#1072;&#1075;&#1088;&#1072;&#1084;&#1084;&#1099;_&#1082;%20&#1087;&#1088;&#1077;&#1079;&#1077;&#1085;&#1090;&#1072;&#1094;&#1080;&#1080;%202019.xls" TargetMode="External"/></Relationships>
</file>

<file path=ppt/charts/_rels/chart6.xml.rels><?xml version="1.0" encoding="UTF-8" standalone="yes" ?><Relationships xmlns="http://schemas.openxmlformats.org/package/2006/relationships"><Relationship Id="rId3" Target="style1.xml" Type="http://schemas.microsoft.com/office/2011/relationships/chartStyle"/><Relationship Id="rId2" Target="colors1.xml" Type="http://schemas.microsoft.com/office/2011/relationships/chartColorStyle"/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2" Target="../drawings/drawing1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9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18600268967559841"/>
          <c:y val="3.6305894705108845E-2"/>
          <c:w val="0.63706357264115065"/>
          <c:h val="0.927388210589818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7E6E6">
                <a:lumMod val="90000"/>
              </a:srgbClr>
            </a:solidFill>
          </c:spPr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C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009999"/>
              </a:solidFill>
            </c:spPr>
          </c:dPt>
          <c:dPt>
            <c:idx val="6"/>
            <c:spPr>
              <a:solidFill>
                <a:srgbClr val="99CCFF"/>
              </a:solidFill>
            </c:spPr>
          </c:dPt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Государственная пошлина</c:v>
                </c:pt>
                <c:pt idx="2">
                  <c:v>Акцизы</c:v>
                </c:pt>
                <c:pt idx="3">
                  <c:v>Транспортный налог</c:v>
                </c:pt>
                <c:pt idx="4">
                  <c:v>Налоги на совокупный доход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362429.7</c:v>
                </c:pt>
                <c:pt idx="1">
                  <c:v>16922.400000000001</c:v>
                </c:pt>
                <c:pt idx="2">
                  <c:v>41111.599999999999</c:v>
                </c:pt>
                <c:pt idx="3">
                  <c:v>28361.1</c:v>
                </c:pt>
                <c:pt idx="4">
                  <c:v>58031.4</c:v>
                </c:pt>
                <c:pt idx="5">
                  <c:v>39102.800000000003</c:v>
                </c:pt>
              </c:numCache>
            </c:numRef>
          </c:val>
        </c:ser>
        <c:firstSliceAng val="177"/>
        <c:holeSize val="79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1741908571194"/>
          <c:y val="9.7452913993130691E-2"/>
          <c:w val="0.68156623886393786"/>
          <c:h val="0.518170437323179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969696"/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1.222124908778368E-2"/>
                  <c:y val="-6.7297116780584906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i="0" u="none" strike="noStrike" kern="1200" baseline="0" dirty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 </a:t>
                    </a:r>
                    <a:r>
                      <a:rPr lang="ru-RU" sz="2400" b="1" i="0" u="none" strike="noStrike" kern="1200" baseline="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708 199,8</a:t>
                    </a:r>
                    <a:endParaRPr lang="en-US" sz="2400" b="1" i="0" u="none" strike="noStrike" kern="1200" baseline="0" dirty="0">
                      <a:solidFill>
                        <a:srgbClr val="0000FF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075736818824083"/>
                  <c:y val="9.9397990576355344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i="0" u="none" strike="noStrike" kern="1200" baseline="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 </a:t>
                    </a:r>
                    <a:r>
                      <a:rPr lang="ru-RU" sz="2400" b="1" i="0" u="none" strike="noStrike" kern="1200" baseline="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615 283,8</a:t>
                    </a:r>
                    <a:endParaRPr lang="en-US" sz="2400" b="1" i="0" u="none" strike="noStrike" kern="1200" baseline="0" dirty="0">
                      <a:solidFill>
                        <a:srgbClr val="0000FF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5788539856621131"/>
                  <c:y val="-0.16573034581657481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i="0" u="none" strike="noStrike" kern="1200" baseline="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 </a:t>
                    </a:r>
                    <a:r>
                      <a:rPr lang="ru-RU" sz="2400" b="1" i="0" u="none" strike="noStrike" kern="1200" baseline="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656 168,4</a:t>
                    </a:r>
                    <a:endParaRPr lang="en-US" sz="2400" b="1" i="0" u="none" strike="noStrike" kern="1200" baseline="0" dirty="0">
                      <a:solidFill>
                        <a:srgbClr val="0000FF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2400" b="1" i="0" u="none" strike="noStrike" kern="1200" baseline="0">
                    <a:solidFill>
                      <a:srgbClr val="0000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1708199.8</c:v>
                </c:pt>
                <c:pt idx="1">
                  <c:v>1656168.4</c:v>
                </c:pt>
                <c:pt idx="2">
                  <c:v>1615283.8</c:v>
                </c:pt>
              </c:numCache>
            </c:numRef>
          </c:val>
        </c:ser>
        <c:gapWidth val="95"/>
        <c:gapDepth val="95"/>
        <c:shape val="box"/>
        <c:axId val="173430272"/>
        <c:axId val="180967296"/>
        <c:axId val="0"/>
      </c:bar3DChart>
      <c:catAx>
        <c:axId val="173430272"/>
        <c:scaling>
          <c:orientation val="minMax"/>
        </c:scaling>
        <c:delete val="1"/>
        <c:axPos val="b"/>
        <c:majorGridlines/>
        <c:numFmt formatCode="General" sourceLinked="1"/>
        <c:majorTickMark val="none"/>
        <c:tickLblPos val="none"/>
        <c:crossAx val="180967296"/>
        <c:crosses val="autoZero"/>
        <c:auto val="1"/>
        <c:lblAlgn val="ctr"/>
        <c:lblOffset val="100"/>
      </c:catAx>
      <c:valAx>
        <c:axId val="18096729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734302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1440583221193414E-4"/>
          <c:y val="0.88696136554419269"/>
          <c:w val="0.52113717213872035"/>
          <c:h val="7.9969221840495083E-2"/>
        </c:manualLayout>
      </c:layout>
      <c:spPr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3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c:spPr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solidFill>
            <a:schemeClr val="accent3">
              <a:lumMod val="75000"/>
            </a:schemeClr>
          </a:solidFill>
          <a:latin typeface="Arial Black" pitchFamily="34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view3D>
      <c:perspective val="30"/>
    </c:view3D>
    <c:plotArea>
      <c:layout>
        <c:manualLayout>
          <c:layoutTarget val="inner"/>
          <c:xMode val="edge"/>
          <c:yMode val="edge"/>
          <c:x val="1.0602580927384121E-3"/>
          <c:y val="2.5863661865838869E-2"/>
          <c:w val="0.64077143482065668"/>
          <c:h val="0.8077230998490655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Дошкольные организации</c:v>
                </c:pt>
              </c:strCache>
            </c:strRef>
          </c:tx>
          <c:spPr>
            <a:solidFill>
              <a:srgbClr val="9999FF"/>
            </a:solidFill>
            <a:ln w="9525" cap="flat" cmpd="sng" algn="ctr">
              <a:solidFill>
                <a:schemeClr val="dk1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3.0816272965879382E-2"/>
                  <c:y val="0.150357804943660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3 066</a:t>
                    </a:r>
                    <a:endParaRPr lang="en-US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867125984251993E-2"/>
                  <c:y val="0.185544696505858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3 066</a:t>
                    </a:r>
                    <a:endParaRPr lang="en-US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272856517935262E-2"/>
                  <c:y val="0.200927448591279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3 066</a:t>
                    </a:r>
                    <a:endParaRPr lang="en-US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242563429571296E-2"/>
                  <c:y val="0.205721308555387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3 066</a:t>
                    </a:r>
                    <a:endParaRPr lang="en-US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20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3641</c:v>
                </c:pt>
                <c:pt idx="1">
                  <c:v>3958</c:v>
                </c:pt>
                <c:pt idx="2">
                  <c:v>4112</c:v>
                </c:pt>
                <c:pt idx="3">
                  <c:v>4135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Общеобразовательные организации</c:v>
                </c:pt>
              </c:strCache>
            </c:strRef>
          </c:tx>
          <c:spPr>
            <a:solidFill>
              <a:srgbClr val="9966FF"/>
            </a:solidFill>
            <a:ln w="9525" cap="flat" cmpd="sng" algn="ctr">
              <a:solidFill>
                <a:schemeClr val="accent2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5.8590513991089834E-3"/>
                  <c:y val="-1.315826310926957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9 041</a:t>
                    </a:r>
                    <a:endParaRPr lang="en-US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534135193273904E-3"/>
                  <c:y val="-1.03085340103527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9 140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432445816624841E-3"/>
                  <c:y val="-8.957835109625429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9 031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527340332458464E-3"/>
                  <c:y val="-1.15669453539190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9 031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3">
                        <a:lumMod val="75000"/>
                      </a:schemeClr>
                    </a:solidFill>
                    <a:latin typeface="Franklin Gothic Demi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9221</c:v>
                </c:pt>
                <c:pt idx="1">
                  <c:v>9354</c:v>
                </c:pt>
                <c:pt idx="2">
                  <c:v>9473</c:v>
                </c:pt>
                <c:pt idx="3">
                  <c:v>9473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CC99FF"/>
            </a:solidFill>
            <a:ln w="9525" cap="flat" cmpd="sng" algn="ctr">
              <a:solidFill>
                <a:schemeClr val="accent2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1.5078880896219025E-2"/>
                  <c:y val="9.76987912595537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7 373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907699037620296E-2"/>
                  <c:y val="0.109944936543738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7 373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941736152751691E-2"/>
                  <c:y val="9.70625314958425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7 373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248516086437817E-2"/>
                  <c:y val="9.41255441781708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7 373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#,##0</c:formatCode>
                <c:ptCount val="4"/>
                <c:pt idx="0">
                  <c:v>7016</c:v>
                </c:pt>
                <c:pt idx="1">
                  <c:v>7016</c:v>
                </c:pt>
                <c:pt idx="2">
                  <c:v>7016</c:v>
                </c:pt>
                <c:pt idx="3">
                  <c:v>7016</c:v>
                </c:pt>
              </c:numCache>
            </c:numRef>
          </c:val>
        </c:ser>
        <c:shape val="cylinder"/>
        <c:axId val="100204928"/>
        <c:axId val="100206464"/>
        <c:axId val="181413184"/>
      </c:bar3DChart>
      <c:catAx>
        <c:axId val="100204928"/>
        <c:scaling>
          <c:orientation val="minMax"/>
        </c:scaling>
        <c:delete val="1"/>
        <c:axPos val="b"/>
        <c:numFmt formatCode="General" sourceLinked="0"/>
        <c:tickLblPos val="none"/>
        <c:crossAx val="100206464"/>
        <c:crosses val="autoZero"/>
        <c:auto val="1"/>
        <c:lblAlgn val="ctr"/>
        <c:lblOffset val="100"/>
      </c:catAx>
      <c:valAx>
        <c:axId val="100206464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100204928"/>
        <c:crosses val="autoZero"/>
        <c:crossBetween val="between"/>
      </c:valAx>
      <c:serAx>
        <c:axId val="181413184"/>
        <c:scaling>
          <c:orientation val="minMax"/>
        </c:scaling>
        <c:delete val="1"/>
        <c:axPos val="b"/>
        <c:tickLblPos val="none"/>
        <c:crossAx val="100206464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2000" b="1" baseline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baseline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 baseline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905818022747163"/>
          <c:y val="6.5742207274542094E-2"/>
          <c:w val="0.35955293088363982"/>
          <c:h val="0.67082849535407862"/>
        </c:manualLayout>
      </c:layout>
      <c:txPr>
        <a:bodyPr/>
        <a:lstStyle/>
        <a:p>
          <a:pPr>
            <a:defRPr sz="2000" b="1" baseline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33"/>
          <c:dPt>
            <c:idx val="0"/>
            <c:spPr>
              <a:solidFill>
                <a:srgbClr val="CC66FF"/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1"/>
            <c:spPr>
              <a:solidFill>
                <a:srgbClr val="FFCCFF"/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2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3"/>
            <c:spPr>
              <a:solidFill>
                <a:srgbClr val="9999FF"/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4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 algn="ctr" rtl="0">
                    <a:defRPr lang="ru-RU" sz="1800" b="0" i="0" u="none" strike="noStrike" kern="1200" baseline="0">
                      <a:ln>
                        <a:solidFill>
                          <a:srgbClr val="FFFFFF"/>
                        </a:solidFill>
                      </a:ln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 algn="ctr" rtl="0">
                    <a:defRPr lang="ru-RU" sz="1800" b="0" i="0" u="none" strike="noStrike" kern="1200" baseline="0">
                      <a:ln>
                        <a:solidFill>
                          <a:srgbClr val="FFFFFF"/>
                        </a:solidFill>
                      </a:ln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3.7000969653231214E-2"/>
                  <c:y val="-1.562687842851808E-3"/>
                </c:manualLayout>
              </c:layout>
              <c:spPr/>
              <c:txPr>
                <a:bodyPr/>
                <a:lstStyle/>
                <a:p>
                  <a:pPr algn="ctr">
                    <a:defRPr lang="en-US" sz="1800" b="0" i="0" u="none" strike="noStrike" kern="1200" baseline="0">
                      <a:ln>
                        <a:solidFill>
                          <a:srgbClr val="FFFFFF"/>
                        </a:solidFill>
                      </a:ln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62073760303691E-2"/>
                  <c:y val="9.3557062232491831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800" b="0" i="0" u="none" strike="noStrike" kern="1200" baseline="0">
                      <a:ln>
                        <a:solidFill>
                          <a:srgbClr val="FFFFFF"/>
                        </a:solidFill>
                      </a:ln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Обеспечениедеятельности библиотек 27 965,5 тыс. рублей</c:v>
                </c:pt>
                <c:pt idx="1">
                  <c:v>Обеспечение деятельности музеев 4 855,6 тыс. рублей</c:v>
                </c:pt>
                <c:pt idx="2">
                  <c:v>Обеспечение деятельности клубов 27 119,3 тыс. рублей</c:v>
                </c:pt>
                <c:pt idx="3">
                  <c:v>Расходы на мероприятия в области культуры 1 049,2 тыс. рублей</c:v>
                </c:pt>
                <c:pt idx="4">
                  <c:v>Другие расходы в области культуры 5 145,7  тыс. рублей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27965.5</c:v>
                </c:pt>
                <c:pt idx="1">
                  <c:v>4855.6000000000004</c:v>
                </c:pt>
                <c:pt idx="2">
                  <c:v>27119.3</c:v>
                </c:pt>
                <c:pt idx="3">
                  <c:v>1049.2</c:v>
                </c:pt>
                <c:pt idx="4">
                  <c:v>5145.7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Обеспечениедеятельности библиотек 27 965,5 тыс. рублей</c:v>
                </c:pt>
                <c:pt idx="1">
                  <c:v>Обеспечение деятельности музеев 4 855,6 тыс. рублей</c:v>
                </c:pt>
                <c:pt idx="2">
                  <c:v>Обеспечение деятельности клубов 27 119,3 тыс. рублей</c:v>
                </c:pt>
                <c:pt idx="3">
                  <c:v>Расходы на мероприятия в области культуры 1 049,2 тыс. рублей</c:v>
                </c:pt>
                <c:pt idx="4">
                  <c:v>Другие расходы в области культуры 5 145,7  тыс. рублей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Обеспечениедеятельности библиотек 27 965,5 тыс. рублей</c:v>
                </c:pt>
                <c:pt idx="1">
                  <c:v>Обеспечение деятельности музеев 4 855,6 тыс. рублей</c:v>
                </c:pt>
                <c:pt idx="2">
                  <c:v>Обеспечение деятельности клубов 27 119,3 тыс. рублей</c:v>
                </c:pt>
                <c:pt idx="3">
                  <c:v>Расходы на мероприятия в области культуры 1 049,2 тыс. рублей</c:v>
                </c:pt>
                <c:pt idx="4">
                  <c:v>Другие расходы в области культуры 5 145,7  тыс. рублей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6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6627344309997446E-2"/>
          <c:y val="1.2548931776299638E-2"/>
          <c:w val="0.92085461023006465"/>
          <c:h val="0.3413589406198389"/>
        </c:manualLayout>
      </c:layout>
      <c:txPr>
        <a:bodyPr/>
        <a:lstStyle/>
        <a:p>
          <a:pPr>
            <a:defRPr sz="16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"/>
          <c:y val="6.0724076485504763E-2"/>
          <c:w val="1"/>
          <c:h val="0.452770757658830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18"/>
          <c:dPt>
            <c:idx val="0"/>
            <c:bubble3D val="1"/>
            <c:explosion val="8"/>
          </c:dPt>
          <c:cat>
            <c:strRef>
              <c:f>Лист1!$A$2:$A$5</c:f>
              <c:strCache>
                <c:ptCount val="4"/>
                <c:pt idx="0">
                  <c:v>На повышение заработной платы работникам библиотек 7 354,0  тыс. рублей</c:v>
                </c:pt>
                <c:pt idx="1">
                  <c:v>На повышение заработной платы работникам музеев 672,0 тыс. рублей</c:v>
                </c:pt>
                <c:pt idx="2">
                  <c:v>На повышение заработной платы работникам клубов 19 000,2 тыс. рублей</c:v>
                </c:pt>
                <c:pt idx="3">
                  <c:v>На повышение заработной планы педагогических работников дополнительного образования детей 29 579,8 тыс. рублей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7354</c:v>
                </c:pt>
                <c:pt idx="1">
                  <c:v>672</c:v>
                </c:pt>
                <c:pt idx="2">
                  <c:v>19000.2</c:v>
                </c:pt>
                <c:pt idx="3">
                  <c:v>29579.800000000003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4.3252935620616807E-2"/>
          <c:y val="0.51893483140291952"/>
          <c:w val="0.9552436031197824"/>
          <c:h val="0.46474517682132754"/>
        </c:manualLayout>
      </c:layout>
      <c:txPr>
        <a:bodyPr/>
        <a:lstStyle/>
        <a:p>
          <a:pPr>
            <a:defRPr b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defRPr>
          </a:pPr>
          <a:endParaRPr lang="ru-RU"/>
        </a:p>
      </c:txPr>
    </c:legend>
    <c:plotVisOnly val="1"/>
    <c:dispBlanksAs val="zero"/>
  </c:chart>
  <c:spPr>
    <a:noFill/>
    <a:scene3d>
      <a:camera prst="orthographicFront"/>
      <a:lightRig rig="threePt" dir="t"/>
    </a:scene3d>
    <a:sp3d prstMaterial="softEdge">
      <a:bevelB w="165100" prst="coolSlant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7702808044285548E-2"/>
          <c:y val="7.6952341552692982E-2"/>
          <c:w val="0.61191879921259862"/>
          <c:h val="0.917878198818897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14"/>
          <c:dPt>
            <c:idx val="0"/>
            <c:spPr>
              <a:solidFill>
                <a:srgbClr val="FF0066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66FF33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33CC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4.2778534249178934E-2"/>
                  <c:y val="2.018068898777329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116569233354414E-3"/>
                  <c:y val="3.400572451014219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785786564255621E-2"/>
                  <c:y val="-1.26800604026453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814487717738968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162674303406888E-2"/>
                  <c:y val="1.655554353609832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Пенсионное обеспечение</c:v>
                </c:pt>
                <c:pt idx="1">
                  <c:v>Социальное обслуживание населения</c:v>
                </c:pt>
                <c:pt idx="2">
                  <c:v>Социальное обеспечение населения</c:v>
                </c:pt>
                <c:pt idx="3">
                  <c:v>Охрана семьи и детства</c:v>
                </c:pt>
                <c:pt idx="4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10289.799999999987</c:v>
                </c:pt>
                <c:pt idx="1">
                  <c:v>305559.09999999998</c:v>
                </c:pt>
                <c:pt idx="2">
                  <c:v>883431.9</c:v>
                </c:pt>
                <c:pt idx="3">
                  <c:v>652154.80000000005</c:v>
                </c:pt>
                <c:pt idx="4">
                  <c:v>52560.2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973106591760052"/>
          <c:y val="4.0472294014115555E-2"/>
          <c:w val="0.37073545882289355"/>
          <c:h val="0.83783271157005945"/>
        </c:manualLayout>
      </c:layout>
      <c:txPr>
        <a:bodyPr/>
        <a:lstStyle/>
        <a:p>
          <a:pPr>
            <a:defRPr b="1">
              <a:solidFill>
                <a:srgbClr val="006666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532946203809548E-2"/>
          <c:y val="5.9206318345580704E-2"/>
          <c:w val="0.49017831811157808"/>
          <c:h val="0.821272867682803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schemeClr val="tx1"/>
              </a:solidFill>
            </a:ln>
          </c:spPr>
          <c:dPt>
            <c:idx val="0"/>
            <c:explosion val="21"/>
            <c:spPr>
              <a:solidFill>
                <a:srgbClr val="66FF33"/>
              </a:solidFill>
              <a:ln w="38100">
                <a:solidFill>
                  <a:schemeClr val="accent1"/>
                </a:solidFill>
              </a:ln>
            </c:spPr>
          </c:dPt>
          <c:dPt>
            <c:idx val="1"/>
            <c:explosion val="49"/>
            <c:spPr>
              <a:solidFill>
                <a:srgbClr val="FF00FF"/>
              </a:solidFill>
              <a:ln w="38100"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0.14179567220624989"/>
                  <c:y val="-5.491294618058329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ru-RU" sz="2000" dirty="0" smtClean="0">
                        <a:solidFill>
                          <a:srgbClr val="0000FF"/>
                        </a:solidFill>
                      </a:rPr>
                      <a:t>342 385,5</a:t>
                    </a:r>
                    <a:endParaRPr lang="en-US" sz="2000" dirty="0">
                      <a:solidFill>
                        <a:srgbClr val="0000FF"/>
                      </a:solidFill>
                    </a:endParaRPr>
                  </a:p>
                </c:rich>
              </c:tx>
              <c:numFmt formatCode="#,##0.0" sourceLinked="0"/>
              <c:spPr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985203089448962E-2"/>
                  <c:y val="-0.19804565365753021"/>
                </c:manualLayout>
              </c:layout>
              <c:tx>
                <c:rich>
                  <a:bodyPr/>
                  <a:lstStyle/>
                  <a:p>
                    <a:pPr>
                      <a:defRPr lang="en-US" sz="1400" b="1" i="0" u="none" strike="noStrike" kern="1200" baseline="0" dirty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000" b="1" i="0" u="none" strike="noStrike" kern="1200" baseline="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4 030 743,3</a:t>
                    </a:r>
                    <a:endParaRPr lang="en-US" sz="2000" b="1" i="0" u="none" strike="noStrike" kern="1200" baseline="0" dirty="0">
                      <a:solidFill>
                        <a:srgbClr val="0000FF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Межбюджетные трансферты</c:v>
                </c:pt>
                <c:pt idx="1">
                  <c:v>Расходы бюджета Белокалитвинского района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342385.5</c:v>
                </c:pt>
                <c:pt idx="1">
                  <c:v>4030743.3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975289556806826"/>
          <c:y val="0.17360589814344954"/>
          <c:w val="0.34289268220423857"/>
          <c:h val="0.40489795428135611"/>
        </c:manualLayout>
      </c:layout>
      <c:txPr>
        <a:bodyPr/>
        <a:lstStyle/>
        <a:p>
          <a:pPr>
            <a:defRPr sz="1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428722544598591"/>
          <c:y val="9.2511546336121395E-2"/>
          <c:w val="0.46571879002998023"/>
          <c:h val="0.864906324341387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explosion val="13"/>
          <c:dPt>
            <c:idx val="0"/>
            <c:spPr>
              <a:solidFill>
                <a:srgbClr val="FF33CC"/>
              </a:solidFill>
              <a:ln w="38100">
                <a:solidFill>
                  <a:srgbClr val="0000FF"/>
                </a:solidFill>
              </a:ln>
            </c:spPr>
          </c:dPt>
          <c:dPt>
            <c:idx val="1"/>
            <c:spPr>
              <a:solidFill>
                <a:srgbClr val="66FF33"/>
              </a:solidFill>
              <a:ln w="38100">
                <a:solidFill>
                  <a:srgbClr val="0000FF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38100"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3.6178316369406251E-2"/>
                  <c:y val="-0.1623717294198338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78,3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%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297193949011021E-2"/>
                  <c:y val="-0.123178553352978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16,2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789764100285163E-2"/>
                  <c:y val="-0.134376603657794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5,5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5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,7%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00FF"/>
                        </a:solidFill>
                      </a:rPr>
                      <a:t>9</a:t>
                    </a:r>
                    <a:r>
                      <a:rPr lang="en-US" smtClean="0"/>
                      <a:t>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Жилищное хозяйство                                                                                                            263 358,5  тыс. рублей</c:v>
                </c:pt>
                <c:pt idx="1">
                  <c:v>Коммунальное хозяйство                                                                                                               54 451,7 тыс. рублей</c:v>
                </c:pt>
                <c:pt idx="2">
                  <c:v>Благоустройство                                                                                                                                 18 434,4 тыс.рублей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263358.5</c:v>
                </c:pt>
                <c:pt idx="1">
                  <c:v>54451.7</c:v>
                </c:pt>
                <c:pt idx="2">
                  <c:v>18434.400000000001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2002576636784399"/>
          <c:y val="0.11049742268495738"/>
          <c:w val="0.27092965453980938"/>
          <c:h val="0.71415433558528774"/>
        </c:manualLayout>
      </c:layout>
      <c:txPr>
        <a:bodyPr/>
        <a:lstStyle/>
        <a:p>
          <a:pPr>
            <a:defRPr sz="1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ln w="12700"/>
  </c:spPr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7398393355903952E-2"/>
          <c:y val="4.2627305886200416E-2"/>
          <c:w val="0.60374602626999485"/>
          <c:h val="0.957372694113805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explosion val="25"/>
          <c:dPt>
            <c:idx val="0"/>
            <c:spPr>
              <a:solidFill>
                <a:srgbClr val="66FF33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1"/>
            <c:spPr>
              <a:solidFill>
                <a:srgbClr val="FF0066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Социальное развитие                      3 586 280,3 тыс. рублей</c:v>
                </c:pt>
                <c:pt idx="1">
                  <c:v>Развитие инфраструктуры и обеспечение условий жизнедеятельности                            348 570,6 тыс. рублей</c:v>
                </c:pt>
                <c:pt idx="2">
                  <c:v>Обеспечение высоких темпов экономического роста                               23 628,8 тыс. рублей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3586280.3</c:v>
                </c:pt>
                <c:pt idx="1">
                  <c:v>348570.6</c:v>
                </c:pt>
                <c:pt idx="2">
                  <c:v>23628.799999999996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346779207768342"/>
          <c:y val="5.7049792014079052E-2"/>
          <c:w val="0.39640904909201574"/>
          <c:h val="0.88858196522081556"/>
        </c:manualLayout>
      </c:layout>
      <c:txPr>
        <a:bodyPr/>
        <a:lstStyle/>
        <a:p>
          <a:pPr>
            <a:defRPr sz="16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7.0666758680675359E-2"/>
          <c:y val="0.15570208783513426"/>
          <c:w val="0.90100901552790003"/>
          <c:h val="0.70553941879671889"/>
        </c:manualLayout>
      </c:layout>
      <c:bar3DChart>
        <c:barDir val="col"/>
        <c:grouping val="clustered"/>
        <c:ser>
          <c:idx val="0"/>
          <c:order val="0"/>
          <c:tx>
            <c:strRef>
              <c:f>'собств. конс. и рай.'!$B$3</c:f>
              <c:strCache>
                <c:ptCount val="1"/>
                <c:pt idx="0">
                  <c:v>консолидированный бюджет района (млн.руб.)</c:v>
                </c:pt>
              </c:strCache>
            </c:strRef>
          </c:tx>
          <c:dLbls>
            <c:dLbl>
              <c:idx val="0"/>
              <c:layout>
                <c:manualLayout>
                  <c:x val="5.3638047982794484E-3"/>
                  <c:y val="-1.7339336207620598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0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777</a:t>
                    </a:r>
                    <a:r>
                      <a:rPr lang="ru-RU" sz="20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191,7</a:t>
                    </a:r>
                    <a:endParaRPr lang="en-US" sz="2000" b="1" dirty="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2.3597295413415691E-2"/>
                  <c:y val="-8.1226028164282389E-3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ru-RU" sz="2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13 372,3</a:t>
                    </a:r>
                    <a:endParaRPr lang="en-US" sz="2000" dirty="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598791899640188E-2"/>
                  <c:y val="-1.9153671715333585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ru-RU" sz="2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49 311,7</a:t>
                    </a:r>
                    <a:endParaRPr lang="en-US" sz="2000" dirty="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'собств. конс. и рай.'!$A$4:$A$6</c:f>
              <c:strCache>
                <c:ptCount val="3"/>
                <c:pt idx="0">
                  <c:v>Проект 2023</c:v>
                </c:pt>
                <c:pt idx="1">
                  <c:v>Проект 2024</c:v>
                </c:pt>
                <c:pt idx="2">
                  <c:v>Проект 2025</c:v>
                </c:pt>
              </c:strCache>
            </c:strRef>
          </c:cat>
          <c:val>
            <c:numRef>
              <c:f>'собств. конс. и рай.'!$B$4:$B$6</c:f>
              <c:numCache>
                <c:formatCode>#,##0.0</c:formatCode>
                <c:ptCount val="3"/>
                <c:pt idx="0">
                  <c:v>777.2</c:v>
                </c:pt>
                <c:pt idx="1">
                  <c:v>813.4</c:v>
                </c:pt>
                <c:pt idx="2">
                  <c:v>849.3</c:v>
                </c:pt>
              </c:numCache>
            </c:numRef>
          </c:val>
        </c:ser>
        <c:ser>
          <c:idx val="1"/>
          <c:order val="1"/>
          <c:tx>
            <c:strRef>
              <c:f>'собств. конс. и рай.'!$C$3</c:f>
              <c:strCache>
                <c:ptCount val="1"/>
                <c:pt idx="0">
                  <c:v>бюджет района (млн.руб.)</c:v>
                </c:pt>
              </c:strCache>
            </c:strRef>
          </c:tx>
          <c:dLbls>
            <c:dLbl>
              <c:idx val="0"/>
              <c:layout>
                <c:manualLayout>
                  <c:x val="4.7103064446775089E-2"/>
                  <c:y val="-1.333324001231837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rPr>
                      <a:t>54</a:t>
                    </a:r>
                    <a:r>
                      <a:rPr lang="ru-RU" sz="2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rPr>
                      <a:t>5 959,0</a:t>
                    </a:r>
                    <a:endParaRPr lang="en-US" sz="2000" dirty="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6.6856012613172686E-2"/>
                  <c:y val="-1.5555446681038103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578 604,2</a:t>
                    </a:r>
                    <a:endParaRPr lang="en-US" sz="2000" dirty="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8.6609080421897161E-2"/>
                  <c:y val="-8.8890016517819675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607</a:t>
                    </a:r>
                    <a:r>
                      <a:rPr lang="ru-RU" sz="2000" baseline="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102,6</a:t>
                    </a:r>
                    <a:endParaRPr lang="en-US" sz="2000" dirty="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3.1638418079096321E-2"/>
                  <c:y val="-1.179941002949852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66FF33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9378531073446342E-2"/>
                  <c:y val="-7.866273352999097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66FF33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9378531073446342E-2"/>
                  <c:y val="-7.866273352999097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66FF33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'собств. конс. и рай.'!$A$4:$A$6</c:f>
              <c:strCache>
                <c:ptCount val="3"/>
                <c:pt idx="0">
                  <c:v>Проект 2023</c:v>
                </c:pt>
                <c:pt idx="1">
                  <c:v>Проект 2024</c:v>
                </c:pt>
                <c:pt idx="2">
                  <c:v>Проект 2025</c:v>
                </c:pt>
              </c:strCache>
            </c:strRef>
          </c:cat>
          <c:val>
            <c:numRef>
              <c:f>'собств. конс. и рай.'!$C$4:$C$6</c:f>
              <c:numCache>
                <c:formatCode>#,##0.0</c:formatCode>
                <c:ptCount val="3"/>
                <c:pt idx="0">
                  <c:v>546</c:v>
                </c:pt>
                <c:pt idx="1">
                  <c:v>578.6</c:v>
                </c:pt>
                <c:pt idx="2">
                  <c:v>607.1</c:v>
                </c:pt>
              </c:numCache>
            </c:numRef>
          </c:val>
        </c:ser>
        <c:dLbls>
          <c:showVal val="1"/>
        </c:dLbls>
        <c:gapWidth val="185"/>
        <c:gapDepth val="184"/>
        <c:shape val="cylinder"/>
        <c:axId val="112689536"/>
        <c:axId val="112691072"/>
        <c:axId val="0"/>
      </c:bar3DChart>
      <c:catAx>
        <c:axId val="1126895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2000" b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691072"/>
        <c:crosses val="autoZero"/>
        <c:auto val="1"/>
        <c:lblAlgn val="ctr"/>
        <c:lblOffset val="100"/>
      </c:catAx>
      <c:valAx>
        <c:axId val="112691072"/>
        <c:scaling>
          <c:orientation val="minMax"/>
        </c:scaling>
        <c:axPos val="l"/>
        <c:numFmt formatCode="#,##0.0" sourceLinked="1"/>
        <c:tickLblPos val="nextTo"/>
        <c:txPr>
          <a:bodyPr rot="0" vert="horz"/>
          <a:lstStyle/>
          <a:p>
            <a:pPr>
              <a:defRPr sz="1600" b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689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b="1" i="0" strike="noStrik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ФИЗИЧЕСКИЗ ЛИЦ В БЮДЖЕТ БЕЛОКАЛИТВИНСКОГО </a:t>
            </a:r>
            <a:r>
              <a:rPr lang="ru-RU" sz="2000" b="1" i="0" strike="noStrik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РАЙОНА, тыс.рублей</a:t>
            </a:r>
            <a:endParaRPr lang="ru-RU" sz="2000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035379948676021"/>
          <c:y val="1.0598996779836271E-2"/>
        </c:manualLayout>
      </c:layout>
    </c:title>
    <c:view3D>
      <c:depthPercent val="100"/>
      <c:rAngAx val="1"/>
    </c:view3D>
    <c:sideWall>
      <c:spPr>
        <a:blipFill>
          <a:blip xmlns:r="http://schemas.openxmlformats.org/officeDocument/2006/relationships" r:embed="rId1"/>
          <a:stretch>
            <a:fillRect/>
          </a:stretch>
        </a:blipFill>
        <a:ln w="25400">
          <a:noFill/>
        </a:ln>
      </c:spPr>
    </c:sideWall>
    <c:backWall>
      <c:spPr>
        <a:blipFill>
          <a:blip xmlns:r="http://schemas.openxmlformats.org/officeDocument/2006/relationships" r:embed="rId1"/>
          <a:stretch>
            <a:fillRect/>
          </a:stretch>
        </a:blip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288208717549902E-2"/>
          <c:y val="0.12884310451724329"/>
          <c:w val="0.9676656297448436"/>
          <c:h val="0.78962073587092996"/>
        </c:manualLayout>
      </c:layout>
      <c:bar3DChart>
        <c:barDir val="col"/>
        <c:grouping val="standard"/>
        <c:ser>
          <c:idx val="1"/>
          <c:order val="0"/>
          <c:dLbls>
            <c:dLbl>
              <c:idx val="0"/>
              <c:layout>
                <c:manualLayout>
                  <c:x val="2.2994143637956443E-2"/>
                  <c:y val="0.15235189917169709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362</a:t>
                    </a:r>
                    <a:r>
                      <a:rPr lang="ru-RU" sz="2000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429,7</a:t>
                    </a:r>
                    <a:endParaRPr lang="en-US" sz="2000" dirty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998807964870942E-2"/>
                  <c:y val="0.29494082276180567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389</a:t>
                    </a:r>
                    <a:r>
                      <a:rPr lang="ru-RU" sz="2000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2000" dirty="0" smtClean="0"/>
                      <a:t>804,4</a:t>
                    </a:r>
                    <a:endParaRPr lang="en-US" sz="2000" dirty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250373820030932E-2"/>
                  <c:y val="0.41630748161041087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 sz="2000" dirty="0" smtClean="0"/>
                      <a:t>413 138,9</a:t>
                    </a:r>
                    <a:endParaRPr lang="en-US" sz="2000" dirty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318897637795283E-2"/>
                  <c:y val="-0.3535643296386560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5588414820240494E-3"/>
                  <c:y val="-0.3447935195150962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0426661783556192E-3"/>
                  <c:y val="-0.2758747962260154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7519379844962124E-3"/>
                  <c:y val="-0.3069546882179349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'НДФЛ 2018-2020'!$A$4:$A$6</c:f>
              <c:strCache>
                <c:ptCount val="3"/>
                <c:pt idx="0">
                  <c:v>Проект 2023 </c:v>
                </c:pt>
                <c:pt idx="1">
                  <c:v>Проект 2024</c:v>
                </c:pt>
                <c:pt idx="2">
                  <c:v>Проект 2025</c:v>
                </c:pt>
              </c:strCache>
            </c:strRef>
          </c:cat>
          <c:val>
            <c:numRef>
              <c:f>'НДФЛ 2018-2020'!$B$4:$B$6</c:f>
              <c:numCache>
                <c:formatCode>#,##0.0</c:formatCode>
                <c:ptCount val="3"/>
                <c:pt idx="0">
                  <c:v>362429.7</c:v>
                </c:pt>
                <c:pt idx="1">
                  <c:v>389804.4</c:v>
                </c:pt>
                <c:pt idx="2">
                  <c:v>413138.9</c:v>
                </c:pt>
              </c:numCache>
            </c:numRef>
          </c:val>
        </c:ser>
        <c:dLbls>
          <c:showVal val="1"/>
        </c:dLbls>
        <c:shape val="cylinder"/>
        <c:axId val="113384064"/>
        <c:axId val="113402240"/>
        <c:axId val="112244928"/>
      </c:bar3DChart>
      <c:catAx>
        <c:axId val="1133840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13402240"/>
        <c:crosses val="autoZero"/>
        <c:auto val="1"/>
        <c:lblAlgn val="ctr"/>
        <c:lblOffset val="100"/>
      </c:catAx>
      <c:valAx>
        <c:axId val="113402240"/>
        <c:scaling>
          <c:orientation val="minMax"/>
        </c:scaling>
        <c:delete val="1"/>
        <c:axPos val="l"/>
        <c:numFmt formatCode="#,##0.0" sourceLinked="1"/>
        <c:tickLblPos val="none"/>
        <c:crossAx val="113384064"/>
        <c:crosses val="autoZero"/>
        <c:crossBetween val="between"/>
      </c:valAx>
      <c:serAx>
        <c:axId val="112244928"/>
        <c:scaling>
          <c:orientation val="minMax"/>
        </c:scaling>
        <c:delete val="1"/>
        <c:axPos val="b"/>
        <c:numFmt formatCode="General" sourceLinked="1"/>
        <c:tickLblPos val="none"/>
        <c:crossAx val="113402240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2.1959477571623972E-2"/>
          <c:y val="0.26740022393051732"/>
          <c:w val="0.95439267907440961"/>
          <c:h val="0.56410458199040558"/>
        </c:manualLayout>
      </c:layout>
      <c:bar3DChart>
        <c:barDir val="col"/>
        <c:grouping val="clustered"/>
        <c:ser>
          <c:idx val="1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.10479232814287692"/>
                  <c:y val="0.1978958873464559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436084587092662"/>
                  <c:y val="0.2913113861759968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5372931272743558E-2"/>
                  <c:y val="0.4361867731826422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333333333333367E-3"/>
                  <c:y val="-6.441966085297441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3962190536994E-2"/>
                  <c:y val="-5.084697177357949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'совокупный доход'!$A$4:$A$6</c:f>
              <c:strCache>
                <c:ptCount val="3"/>
                <c:pt idx="0">
                  <c:v>Проект 2023 </c:v>
                </c:pt>
                <c:pt idx="1">
                  <c:v>Проект 2024</c:v>
                </c:pt>
                <c:pt idx="2">
                  <c:v>Проект 2025</c:v>
                </c:pt>
              </c:strCache>
            </c:strRef>
          </c:cat>
          <c:val>
            <c:numRef>
              <c:f>'совокупный доход'!$B$4:$B$6</c:f>
              <c:numCache>
                <c:formatCode>#,##0.0</c:formatCode>
                <c:ptCount val="3"/>
                <c:pt idx="0">
                  <c:v>58031.4</c:v>
                </c:pt>
                <c:pt idx="1">
                  <c:v>60812.4</c:v>
                </c:pt>
                <c:pt idx="2">
                  <c:v>64927.4</c:v>
                </c:pt>
              </c:numCache>
            </c:numRef>
          </c:val>
        </c:ser>
        <c:dLbls>
          <c:showVal val="1"/>
        </c:dLbls>
        <c:gapWidth val="382"/>
        <c:gapDepth val="278"/>
        <c:shape val="cylinder"/>
        <c:axId val="113421696"/>
        <c:axId val="117716096"/>
        <c:axId val="0"/>
      </c:bar3DChart>
      <c:catAx>
        <c:axId val="1134216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17716096"/>
        <c:crosses val="autoZero"/>
        <c:auto val="1"/>
        <c:lblAlgn val="ctr"/>
        <c:lblOffset val="100"/>
      </c:catAx>
      <c:valAx>
        <c:axId val="117716096"/>
        <c:scaling>
          <c:orientation val="minMax"/>
        </c:scaling>
        <c:delete val="1"/>
        <c:axPos val="l"/>
        <c:numFmt formatCode="#,##0.0" sourceLinked="1"/>
        <c:tickLblPos val="none"/>
        <c:crossAx val="113421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2.1959477571623972E-2"/>
          <c:y val="0.28888978450454456"/>
          <c:w val="0.95439267907440961"/>
          <c:h val="0.56508111694294649"/>
        </c:manualLayout>
      </c:layout>
      <c:bar3DChart>
        <c:barDir val="col"/>
        <c:grouping val="clustered"/>
        <c:ser>
          <c:idx val="1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8853502843664917E-2"/>
                  <c:y val="0.1567310496454149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606536432199702E-2"/>
                  <c:y val="0.2528672296658972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435123784060433E-2"/>
                  <c:y val="0.3459781563965858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333333333333367E-3"/>
                  <c:y val="-6.441966085297444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3962190536994E-2"/>
                  <c:y val="-5.084697177357949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Акцизы!$A$4:$A$6</c:f>
              <c:strCache>
                <c:ptCount val="3"/>
                <c:pt idx="0">
                  <c:v>Проект 2023 </c:v>
                </c:pt>
                <c:pt idx="1">
                  <c:v>Проект 2024</c:v>
                </c:pt>
                <c:pt idx="2">
                  <c:v>Проект 2025</c:v>
                </c:pt>
              </c:strCache>
            </c:strRef>
          </c:cat>
          <c:val>
            <c:numRef>
              <c:f>Акцизы!$B$4:$B$6</c:f>
              <c:numCache>
                <c:formatCode>#,##0.0</c:formatCode>
                <c:ptCount val="3"/>
                <c:pt idx="0">
                  <c:v>41111.599999999999</c:v>
                </c:pt>
                <c:pt idx="1">
                  <c:v>42638.6</c:v>
                </c:pt>
                <c:pt idx="2">
                  <c:v>44354.2</c:v>
                </c:pt>
              </c:numCache>
            </c:numRef>
          </c:val>
        </c:ser>
        <c:dLbls>
          <c:showVal val="1"/>
        </c:dLbls>
        <c:shape val="cylinder"/>
        <c:axId val="117774208"/>
        <c:axId val="117775744"/>
        <c:axId val="0"/>
      </c:bar3DChart>
      <c:catAx>
        <c:axId val="1177742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775744"/>
        <c:crosses val="autoZero"/>
        <c:auto val="1"/>
        <c:lblAlgn val="ctr"/>
        <c:lblOffset val="100"/>
      </c:catAx>
      <c:valAx>
        <c:axId val="117775744"/>
        <c:scaling>
          <c:orientation val="minMax"/>
        </c:scaling>
        <c:delete val="1"/>
        <c:axPos val="l"/>
        <c:numFmt formatCode="#,##0.0" sourceLinked="1"/>
        <c:tickLblPos val="none"/>
        <c:crossAx val="117774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2000" b="0" i="0" u="none" strike="noStrike" baseline="0">
          <a:solidFill>
            <a:srgbClr val="0000FF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2757468586543329"/>
          <c:y val="6.3763395404277112E-2"/>
          <c:w val="0.53015136296331378"/>
          <c:h val="0.850478187608794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Белокалитвинского района</c:v>
                </c:pt>
              </c:strCache>
            </c:strRef>
          </c:tx>
          <c:spPr>
            <a:solidFill>
              <a:srgbClr val="0000FF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dLbls>
            <c:dLbl>
              <c:idx val="0"/>
              <c:layout>
                <c:manualLayout>
                  <c:x val="1.2308549738734263E-2"/>
                  <c:y val="-1.98725963155894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794638338244598E-2"/>
                  <c:y val="-9.936298157794674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968131038718146E-2"/>
                  <c:y val="-2.484073079773888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995125762040642E-2"/>
                  <c:y val="-1.987259631558950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#,##0.0_ ;\-#,##0.0\ </c:formatCode>
                <c:ptCount val="4"/>
                <c:pt idx="0">
                  <c:v>4593313.1000000006</c:v>
                </c:pt>
                <c:pt idx="1">
                  <c:v>4373128.8</c:v>
                </c:pt>
                <c:pt idx="2">
                  <c:v>4358157.2</c:v>
                </c:pt>
                <c:pt idx="3">
                  <c:v>3499840</c:v>
                </c:pt>
              </c:numCache>
            </c:numRef>
          </c:val>
        </c:ser>
        <c:shape val="box"/>
        <c:axId val="166568320"/>
        <c:axId val="166569856"/>
        <c:axId val="166531520"/>
      </c:bar3DChart>
      <c:catAx>
        <c:axId val="16656832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6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6569856"/>
        <c:crosses val="autoZero"/>
        <c:auto val="1"/>
        <c:lblAlgn val="ctr"/>
        <c:lblOffset val="100"/>
      </c:catAx>
      <c:valAx>
        <c:axId val="166569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6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6568320"/>
        <c:crosses val="autoZero"/>
        <c:crossBetween val="between"/>
      </c:valAx>
      <c:serAx>
        <c:axId val="166531520"/>
        <c:scaling>
          <c:orientation val="minMax"/>
        </c:scaling>
        <c:axPos val="b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569856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5408836687522663E-2"/>
          <c:y val="0.90082713814271032"/>
          <c:w val="0.96459116331247763"/>
          <c:h val="8.025849240538356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644202526624691"/>
          <c:y val="2.5527134411965996E-2"/>
          <c:w val="0.49497897846062155"/>
          <c:h val="0.94894573117606862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1.3118377113286769E-2"/>
                  <c:y val="-6.729880890427371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118377113286769E-2"/>
                  <c:y val="-6.49781603213678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575974570318633E-2"/>
                  <c:y val="-6.497816032136775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203182199223042E-2"/>
                  <c:y val="-6.265751173846181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179264.1</c:v>
                </c:pt>
                <c:pt idx="1">
                  <c:v>217186.3</c:v>
                </c:pt>
                <c:pt idx="2">
                  <c:v>221163.5</c:v>
                </c:pt>
                <c:pt idx="3">
                  <c:v>247026.9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3.0609546597669821E-2"/>
                  <c:y val="-6.729880890427371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694351683605924E-2"/>
                  <c:y val="-6.265751173846181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77915676954168E-2"/>
                  <c:y val="-6.265751173846181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779156769541649E-2"/>
                  <c:y val="-6.729880890427379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20403.900000000001</c:v>
                </c:pt>
                <c:pt idx="1">
                  <c:v>26019.1</c:v>
                </c:pt>
                <c:pt idx="2">
                  <c:v>21312.5</c:v>
                </c:pt>
                <c:pt idx="3">
                  <c:v>21312.5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2.1863961855478002E-2"/>
                  <c:y val="5.10542688239319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779156769541649E-2"/>
                  <c:y val="5.33749174068378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236754226574035E-2"/>
                  <c:y val="5.33749174068378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948766941414223E-2"/>
                  <c:y val="4.17716744923078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80413.2</c:v>
                </c:pt>
                <c:pt idx="1">
                  <c:v>79100.399999999994</c:v>
                </c:pt>
                <c:pt idx="2">
                  <c:v>85234.3</c:v>
                </c:pt>
                <c:pt idx="3">
                  <c:v>282209.5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942842</c:v>
                </c:pt>
                <c:pt idx="1">
                  <c:v>340605.5</c:v>
                </c:pt>
                <c:pt idx="2">
                  <c:v>292904.5</c:v>
                </c:pt>
                <c:pt idx="3">
                  <c:v>150404.1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50</c:v>
                </c:pt>
                <c:pt idx="1">
                  <c:v>8144.8</c:v>
                </c:pt>
                <c:pt idx="2">
                  <c:v>8376.7000000000007</c:v>
                </c:pt>
                <c:pt idx="3">
                  <c:v>8711.7999999999811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Лист1!$G$2:$G$5</c:f>
              <c:numCache>
                <c:formatCode>#,##0.0</c:formatCode>
                <c:ptCount val="4"/>
                <c:pt idx="0">
                  <c:v>1624389.6</c:v>
                </c:pt>
                <c:pt idx="1">
                  <c:v>1708199.8</c:v>
                </c:pt>
                <c:pt idx="2">
                  <c:v>1656168.4</c:v>
                </c:pt>
                <c:pt idx="3">
                  <c:v>1615283.8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000099"/>
            </a:solidFill>
          </c:spPr>
          <c:dLbls>
            <c:dLbl>
              <c:idx val="0"/>
              <c:layout>
                <c:manualLayout>
                  <c:x val="-4.3727923710955904E-3"/>
                  <c:y val="-6.497816032136771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303898281274E-3"/>
                  <c:y val="-6.265751173846181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879872851594014E-3"/>
                  <c:y val="-6.265751173846181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7.42607546529919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Лист1!$H$2:$H$5</c:f>
              <c:numCache>
                <c:formatCode>#,##0.0</c:formatCode>
                <c:ptCount val="4"/>
                <c:pt idx="0">
                  <c:v>94032.5</c:v>
                </c:pt>
                <c:pt idx="1">
                  <c:v>82374.600000000006</c:v>
                </c:pt>
                <c:pt idx="2">
                  <c:v>66310.100000000006</c:v>
                </c:pt>
                <c:pt idx="3">
                  <c:v>64727.3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66FF33"/>
            </a:solidFill>
          </c:spPr>
          <c:dLbls>
            <c:dLbl>
              <c:idx val="0"/>
              <c:layout>
                <c:manualLayout>
                  <c:x val="2.3321559312509867E-2"/>
                  <c:y val="5.10542688239319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491169484382441E-2"/>
                  <c:y val="5.33749174068378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77915676954168E-2"/>
                  <c:y val="5.33749174068378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779156769541736E-2"/>
                  <c:y val="4.17716744923078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Лист1!$I$2:$I$5</c:f>
              <c:numCache>
                <c:formatCode>#,##0.0</c:formatCode>
                <c:ptCount val="4"/>
                <c:pt idx="0">
                  <c:v>298456.40000000002</c:v>
                </c:pt>
                <c:pt idx="1">
                  <c:v>3818</c:v>
                </c:pt>
                <c:pt idx="2">
                  <c:v>609.4</c:v>
                </c:pt>
                <c:pt idx="3">
                  <c:v>609.5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0066"/>
            </a:solidFill>
          </c:spPr>
          <c:dLbls>
            <c:dLbl>
              <c:idx val="0"/>
              <c:layout>
                <c:manualLayout>
                  <c:x val="4.9558313539083403E-2"/>
                  <c:y val="-3.945102590940188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270326253924038E-2"/>
                  <c:y val="-3.71303773264966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9558313539083403E-2"/>
                  <c:y val="-3.480972874358985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015910996115424E-2"/>
                  <c:y val="-3.713037732649640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Лист1!$J$2:$J$5</c:f>
              <c:numCache>
                <c:formatCode>#,##0.0</c:formatCode>
                <c:ptCount val="4"/>
                <c:pt idx="0">
                  <c:v>1350105.9</c:v>
                </c:pt>
                <c:pt idx="1">
                  <c:v>1903995.8</c:v>
                </c:pt>
                <c:pt idx="2">
                  <c:v>2005610.8</c:v>
                </c:pt>
                <c:pt idx="3">
                  <c:v>1109087.6000000001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Лист1!$K$2:$K$5</c:f>
              <c:numCache>
                <c:formatCode>#,##0.0</c:formatCode>
                <c:ptCount val="4"/>
                <c:pt idx="0">
                  <c:v>3255.5</c:v>
                </c:pt>
                <c:pt idx="1">
                  <c:v>3584.5</c:v>
                </c:pt>
                <c:pt idx="2">
                  <c:v>467</c:v>
                </c:pt>
                <c:pt idx="3">
                  <c:v>467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Лист1!$L$2:$L$5</c:f>
              <c:numCache>
                <c:formatCode>#,##0.0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166789888"/>
        <c:axId val="166791424"/>
        <c:axId val="0"/>
      </c:bar3DChart>
      <c:catAx>
        <c:axId val="166789888"/>
        <c:scaling>
          <c:orientation val="minMax"/>
        </c:scaling>
        <c:axPos val="l"/>
        <c:numFmt formatCode="#,##0.0" sourceLinked="0"/>
        <c:tickLblPos val="nextTo"/>
        <c:crossAx val="166791424"/>
        <c:crosses val="autoZero"/>
        <c:auto val="1"/>
        <c:lblAlgn val="ctr"/>
        <c:lblOffset val="100"/>
      </c:catAx>
      <c:valAx>
        <c:axId val="166791424"/>
        <c:scaling>
          <c:orientation val="minMax"/>
        </c:scaling>
        <c:delete val="1"/>
        <c:axPos val="b"/>
        <c:numFmt formatCode="0%" sourceLinked="1"/>
        <c:tickLblPos val="none"/>
        <c:crossAx val="166789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51760364551481"/>
          <c:y val="3.6564365477006852E-2"/>
          <c:w val="0.33651185221844193"/>
          <c:h val="0.9505126124197586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sz="800" b="1">
          <a:solidFill>
            <a:schemeClr val="accent6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184646150430233E-3"/>
          <c:y val="0.17172799513504344"/>
          <c:w val="0.7335308035553636"/>
          <c:h val="0.69936417883392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spPr>
              <a:solidFill>
                <a:srgbClr val="0000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2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3"/>
            <c:spPr>
              <a:solidFill>
                <a:srgbClr val="FF33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4"/>
            <c:spPr>
              <a:solidFill>
                <a:srgbClr val="0000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5"/>
            <c:spPr>
              <a:solidFill>
                <a:srgbClr val="66FF33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6"/>
            <c:spPr>
              <a:solidFill>
                <a:srgbClr val="FF00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7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8"/>
            <c:explosion val="39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9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Lbls>
            <c:dLbl>
              <c:idx val="0"/>
              <c:layout>
                <c:manualLayout>
                  <c:x val="-2.5106238195756025E-2"/>
                  <c:y val="-1.974013121349150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207319557086249E-2"/>
                  <c:y val="-1.01744908460463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952468244269158E-2"/>
                  <c:y val="-2.406658763061414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1177334462837458E-2"/>
                  <c:y val="3.804383577263389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366189636336698E-2"/>
                  <c:y val="-3.806978318198562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217186,3</c:v>
                </c:pt>
                <c:pt idx="1">
                  <c:v>Национальная безопасность и правоохранительная деятельность 26019,1</c:v>
                </c:pt>
                <c:pt idx="2">
                  <c:v>Национальная экономика 79100,4</c:v>
                </c:pt>
                <c:pt idx="3">
                  <c:v>Жилищно-коммунальное хозяйство 340605,5</c:v>
                </c:pt>
                <c:pt idx="4">
                  <c:v>Охрана окружающей среды 8144,8</c:v>
                </c:pt>
                <c:pt idx="5">
                  <c:v>Образование 1708199,8</c:v>
                </c:pt>
                <c:pt idx="6">
                  <c:v>Культура, кинематография 82374,6</c:v>
                </c:pt>
                <c:pt idx="7">
                  <c:v>Здравоохранение 3818</c:v>
                </c:pt>
                <c:pt idx="8">
                  <c:v>Социальная политика 1903995,8</c:v>
                </c:pt>
                <c:pt idx="9">
                  <c:v>Физическая культура и спорт 3584,5</c:v>
                </c:pt>
                <c:pt idx="10">
                  <c:v>Межбюджетные трасферты общего характера бюджетам бюджетной системы Российской Федерации 100,0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0.05</c:v>
                </c:pt>
                <c:pt idx="1">
                  <c:v>6.0000000000000114E-3</c:v>
                </c:pt>
                <c:pt idx="2">
                  <c:v>1.7999999999999999E-2</c:v>
                </c:pt>
                <c:pt idx="3">
                  <c:v>7.8000000000000014E-2</c:v>
                </c:pt>
                <c:pt idx="4">
                  <c:v>1.0000000000000037E-3</c:v>
                </c:pt>
                <c:pt idx="5">
                  <c:v>0.39100000000000107</c:v>
                </c:pt>
                <c:pt idx="6">
                  <c:v>1.7999999999999999E-2</c:v>
                </c:pt>
                <c:pt idx="7">
                  <c:v>1.0000000000000037E-3</c:v>
                </c:pt>
                <c:pt idx="8">
                  <c:v>0.43500000000000089</c:v>
                </c:pt>
                <c:pt idx="9">
                  <c:v>1.0000000000000037E-3</c:v>
                </c:pt>
                <c:pt idx="10">
                  <c:v>1.0000000000000037E-3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998553834251566"/>
          <c:y val="5.5695565989743903E-4"/>
          <c:w val="0.27987434326532407"/>
          <c:h val="0.9994430443401026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1305306943296392E-3"/>
          <c:y val="9.5841833909918489E-2"/>
          <c:w val="0.50739430552914078"/>
          <c:h val="0.904158166090081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66FF33"/>
              </a:solidFill>
            </c:spPr>
          </c:dPt>
          <c:dLbls>
            <c:dLbl>
              <c:idx val="0"/>
              <c:layout>
                <c:manualLayout>
                  <c:x val="8.1479647270830513E-2"/>
                  <c:y val="-0.1810125780571039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945482512426533E-2"/>
                  <c:y val="0.10206998334855326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c:spPr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765304727467699E-2"/>
                  <c:y val="0.1107566583252526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628148661448176E-2"/>
                  <c:y val="-0.2797965482066579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6817752678579702E-2"/>
                  <c:y val="-0.1438344077419124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0.46200000000000002</c:v>
                </c:pt>
                <c:pt idx="1">
                  <c:v>2.1999999999999999E-2</c:v>
                </c:pt>
                <c:pt idx="2">
                  <c:v>1.0000000000000037E-3</c:v>
                </c:pt>
                <c:pt idx="3">
                  <c:v>0.51400000000000001</c:v>
                </c:pt>
                <c:pt idx="4">
                  <c:v>1.0000000000000037E-3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796015132028663"/>
          <c:y val="3.475910931853339E-2"/>
          <c:w val="0.32307191856272088"/>
          <c:h val="0.91716467741990004"/>
        </c:manualLayout>
      </c:layout>
      <c:txPr>
        <a:bodyPr/>
        <a:lstStyle/>
        <a:p>
          <a:pPr>
            <a:defRPr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3913F-9D56-4414-A30C-A0C6FC043AC7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796B5F9-2971-4DC2-B076-B6C7E66E5589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600" b="0" i="0" u="none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Положения послания Президента  Федеральному Собранию, определяющие бюджетную политику</a:t>
          </a:r>
          <a:endParaRPr lang="ru-RU" sz="1600" b="0" i="0" u="none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45812-695C-4858-8EB7-F96A2320D6C5}" type="parTrans" cxnId="{0C52BA77-2A4E-42AB-B470-59094B6D73A9}">
      <dgm:prSet/>
      <dgm:spPr/>
      <dgm:t>
        <a:bodyPr/>
        <a:lstStyle/>
        <a:p>
          <a:endParaRPr lang="ru-RU" sz="1400" b="0" i="0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C08EF-6B12-4C51-8843-C8347B15D434}" type="sibTrans" cxnId="{0C52BA77-2A4E-42AB-B470-59094B6D73A9}">
      <dgm:prSet/>
      <dgm:spPr/>
      <dgm:t>
        <a:bodyPr/>
        <a:lstStyle/>
        <a:p>
          <a:endParaRPr lang="ru-RU" sz="1400" b="0" i="0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5AEA3-6ABB-4109-9888-166F9740FAEB}">
      <dgm:prSet phldrT="[Текст]" custT="1"/>
      <dgm:spPr/>
      <dgm:t>
        <a:bodyPr/>
        <a:lstStyle/>
        <a:p>
          <a:r>
            <a:rPr lang="ru-RU" sz="1400" b="0" i="0" u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налоговой политики Белокалитвинского района на 20</a:t>
          </a:r>
          <a:r>
            <a:rPr lang="en-US" sz="1400" b="0" i="0" u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400" b="0" i="0" u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3-2025</a:t>
          </a:r>
          <a:r>
            <a:rPr lang="en-US" sz="1400" b="0" i="0" u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u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годы (Постановление Администрации Белокалитвинского района от </a:t>
          </a:r>
          <a:r>
            <a:rPr lang="en-US" sz="1400" b="0" i="0" u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400" b="0" i="0" u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4.11.2022     № 1497)</a:t>
          </a:r>
          <a:endParaRPr lang="ru-RU" sz="1400" b="0" i="0" u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344A8-AFE2-45BE-8590-9CF65FB91F3A}" type="parTrans" cxnId="{7820298E-9C45-47BA-8110-1BD6A1A26AA5}">
      <dgm:prSet/>
      <dgm:spPr/>
      <dgm:t>
        <a:bodyPr/>
        <a:lstStyle/>
        <a:p>
          <a:endParaRPr lang="ru-RU" sz="1400" b="0" i="0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9AF67B-7DB5-4F39-AD11-1882A12B88CF}" type="sibTrans" cxnId="{7820298E-9C45-47BA-8110-1BD6A1A26AA5}">
      <dgm:prSet/>
      <dgm:spPr/>
      <dgm:t>
        <a:bodyPr/>
        <a:lstStyle/>
        <a:p>
          <a:endParaRPr lang="ru-RU" sz="1400" b="0" i="0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98592-2A33-4BB4-9BDD-AE072F960582}">
      <dgm:prSet phldrT="[Текст]" custT="1"/>
      <dgm:spPr/>
      <dgm:t>
        <a:bodyPr/>
        <a:lstStyle/>
        <a:p>
          <a:r>
            <a:rPr lang="ru-RU" sz="16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Белокалитвинского района</a:t>
          </a:r>
          <a:endParaRPr lang="ru-RU" sz="1600" b="0" i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5BCF87-D67F-4B9E-A38D-D86710F40CAC}" type="parTrans" cxnId="{FFD0B14A-541C-445B-A925-AF8BC7ADA2D3}">
      <dgm:prSet/>
      <dgm:spPr/>
      <dgm:t>
        <a:bodyPr/>
        <a:lstStyle/>
        <a:p>
          <a:endParaRPr lang="ru-RU" sz="1400" b="0" i="0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83A42-208D-429F-A057-CD8A49004637}" type="sibTrans" cxnId="{FFD0B14A-541C-445B-A925-AF8BC7ADA2D3}">
      <dgm:prSet/>
      <dgm:spPr/>
      <dgm:t>
        <a:bodyPr/>
        <a:lstStyle/>
        <a:p>
          <a:endParaRPr lang="ru-RU" sz="1400" b="0" i="0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08201-EB69-4665-8C80-2471CA118D75}">
      <dgm:prSet phldrT="[Текст]" custT="1"/>
      <dgm:spPr/>
      <dgm:t>
        <a:bodyPr/>
        <a:lstStyle/>
        <a:p>
          <a:r>
            <a:rPr lang="ru-RU" sz="1400" b="0" i="0" u="none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областного закона «Об областном бюджете на 2023 год и на плановый период 2024 и 2025 годов»</a:t>
          </a:r>
          <a:endParaRPr lang="ru-RU" sz="1400" b="0" i="0" u="none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BF55D-F97B-441B-A4B7-129570FE11F4}" type="parTrans" cxnId="{C07A9B8F-CBDC-47E7-850A-2BB6D3BA442C}">
      <dgm:prSet/>
      <dgm:spPr/>
      <dgm:t>
        <a:bodyPr/>
        <a:lstStyle/>
        <a:p>
          <a:endParaRPr lang="ru-RU" sz="1400" b="0" i="0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34220-ED76-46B4-ACAA-130C2149D090}" type="sibTrans" cxnId="{C07A9B8F-CBDC-47E7-850A-2BB6D3BA442C}">
      <dgm:prSet/>
      <dgm:spPr/>
      <dgm:t>
        <a:bodyPr/>
        <a:lstStyle/>
        <a:p>
          <a:endParaRPr lang="ru-RU" sz="1400" b="0" i="0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894F3-7706-40C3-80D3-B1C5B90DE5D7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b="0" i="0" u="none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Белокалитвинского района на 20</a:t>
          </a:r>
          <a:r>
            <a:rPr lang="en-US" sz="1400" b="0" i="0" u="none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400" b="0" i="0" u="none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3-2025 годы (Распоряжение Администрации Белокалитвинского района от 31.08.2022 № 49)</a:t>
          </a:r>
          <a:endParaRPr lang="ru-RU" sz="1400" b="0" i="0" u="none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A5515-CEC5-45FB-8A41-12CE4F5313C9}" type="parTrans" cxnId="{2E6B2E24-2630-4AD2-A1A7-ABCB134A43F9}">
      <dgm:prSet/>
      <dgm:spPr/>
      <dgm:t>
        <a:bodyPr/>
        <a:lstStyle/>
        <a:p>
          <a:endParaRPr lang="ru-RU" sz="1400" b="0" i="0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B9F2E-075C-44B7-82E5-A0373AD7FBA7}" type="sibTrans" cxnId="{2E6B2E24-2630-4AD2-A1A7-ABCB134A43F9}">
      <dgm:prSet/>
      <dgm:spPr/>
      <dgm:t>
        <a:bodyPr/>
        <a:lstStyle/>
        <a:p>
          <a:endParaRPr lang="ru-RU" sz="1400" b="0" i="0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F21057-F492-4AC0-9EBB-7F288179694C}">
      <dgm:prSet phldrT="[Текст]" custT="1"/>
      <dgm:spPr/>
      <dgm:t>
        <a:bodyPr/>
        <a:lstStyle/>
        <a:p>
          <a:r>
            <a:rPr lang="ru-RU" sz="16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Стратегические цели развития России до 2030 года</a:t>
          </a:r>
          <a:endParaRPr lang="ru-RU" sz="1600" b="0" i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DEEFF-1F30-40A4-8D6C-4C85C810D30D}" type="parTrans" cxnId="{7FEC0CFF-33EF-490F-BFA9-E1FD14ACF3FB}">
      <dgm:prSet/>
      <dgm:spPr/>
      <dgm:t>
        <a:bodyPr/>
        <a:lstStyle/>
        <a:p>
          <a:endParaRPr lang="ru-RU"/>
        </a:p>
      </dgm:t>
    </dgm:pt>
    <dgm:pt modelId="{3D85637A-1602-409D-B435-43357275D137}" type="sibTrans" cxnId="{7FEC0CFF-33EF-490F-BFA9-E1FD14ACF3FB}">
      <dgm:prSet/>
      <dgm:spPr/>
      <dgm:t>
        <a:bodyPr/>
        <a:lstStyle/>
        <a:p>
          <a:endParaRPr lang="ru-RU"/>
        </a:p>
      </dgm:t>
    </dgm:pt>
    <dgm:pt modelId="{3E6F2DAC-5964-45DE-8840-F1E8918F7948}" type="pres">
      <dgm:prSet presAssocID="{9253913F-9D56-4414-A30C-A0C6FC043A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795520-A168-4A6A-AE81-333C8B85D41E}" type="pres">
      <dgm:prSet presAssocID="{9253913F-9D56-4414-A30C-A0C6FC043AC7}" presName="cycle" presStyleCnt="0"/>
      <dgm:spPr/>
    </dgm:pt>
    <dgm:pt modelId="{3FF107A0-0E33-4893-8244-970CB816A892}" type="pres">
      <dgm:prSet presAssocID="{4796B5F9-2971-4DC2-B076-B6C7E66E5589}" presName="nodeFirstNode" presStyleLbl="node1" presStyleIdx="0" presStyleCnt="6" custScaleX="104356" custScaleY="140238" custRadScaleRad="90951" custRadScaleInc="-1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0FDF6-358A-44BC-810B-00C6F9AE8269}" type="pres">
      <dgm:prSet presAssocID="{0C0C08EF-6B12-4C51-8843-C8347B15D43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AA5AE1F-A022-4358-8244-831543F11AB0}" type="pres">
      <dgm:prSet presAssocID="{BCF21057-F492-4AC0-9EBB-7F288179694C}" presName="nodeFollowingNodes" presStyleLbl="node1" presStyleIdx="1" presStyleCnt="6" custScaleX="85292" custScaleY="126913" custRadScaleRad="125328" custRadScaleInc="20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DAE7F-8E08-40B2-A137-519E2454D675}" type="pres">
      <dgm:prSet presAssocID="{1D45AEA3-6ABB-4109-9888-166F9740FAEB}" presName="nodeFollowingNodes" presStyleLbl="node1" presStyleIdx="2" presStyleCnt="6" custScaleX="87528" custScaleY="180835" custRadScaleRad="122903" custRadScaleInc="3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25042-737C-4874-9094-20F97018F0A4}" type="pres">
      <dgm:prSet presAssocID="{738894F3-7706-40C3-80D3-B1C5B90DE5D7}" presName="nodeFollowingNodes" presStyleLbl="node1" presStyleIdx="3" presStyleCnt="6" custScaleX="102201" custScaleY="163422" custRadScaleRad="129831" custRadScaleInc="106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EDCE6-097C-4B91-8E5C-322C8C82FB2C}" type="pres">
      <dgm:prSet presAssocID="{84D98592-2A33-4BB4-9BDD-AE072F960582}" presName="nodeFollowingNodes" presStyleLbl="node1" presStyleIdx="4" presStyleCnt="6" custScaleX="85292" custScaleY="126913" custRadScaleRad="93547" custRadScaleInc="-119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3F8FE-0B6F-42CA-A2E4-82C488208B34}" type="pres">
      <dgm:prSet presAssocID="{95208201-EB69-4665-8C80-2471CA118D75}" presName="nodeFollowingNodes" presStyleLbl="node1" presStyleIdx="5" presStyleCnt="6" custScaleX="73567" custScaleY="150395" custRadScaleRad="128774" custRadScaleInc="-24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7B3209-FA1D-43E8-8C36-C4486EEF2A7D}" type="presOf" srcId="{4796B5F9-2971-4DC2-B076-B6C7E66E5589}" destId="{3FF107A0-0E33-4893-8244-970CB816A892}" srcOrd="0" destOrd="0" presId="urn:microsoft.com/office/officeart/2005/8/layout/cycle3"/>
    <dgm:cxn modelId="{FFD0B14A-541C-445B-A925-AF8BC7ADA2D3}" srcId="{9253913F-9D56-4414-A30C-A0C6FC043AC7}" destId="{84D98592-2A33-4BB4-9BDD-AE072F960582}" srcOrd="4" destOrd="0" parTransId="{505BCF87-D67F-4B9E-A38D-D86710F40CAC}" sibTransId="{68283A42-208D-429F-A057-CD8A49004637}"/>
    <dgm:cxn modelId="{7FEC0CFF-33EF-490F-BFA9-E1FD14ACF3FB}" srcId="{9253913F-9D56-4414-A30C-A0C6FC043AC7}" destId="{BCF21057-F492-4AC0-9EBB-7F288179694C}" srcOrd="1" destOrd="0" parTransId="{D49DEEFF-1F30-40A4-8D6C-4C85C810D30D}" sibTransId="{3D85637A-1602-409D-B435-43357275D137}"/>
    <dgm:cxn modelId="{EE4FE9C2-2D7B-4761-8740-9DBA3DEF897F}" type="presOf" srcId="{84D98592-2A33-4BB4-9BDD-AE072F960582}" destId="{D11EDCE6-097C-4B91-8E5C-322C8C82FB2C}" srcOrd="0" destOrd="0" presId="urn:microsoft.com/office/officeart/2005/8/layout/cycle3"/>
    <dgm:cxn modelId="{002B37EC-7BB2-4F58-9AA1-3D7C7E61BD50}" type="presOf" srcId="{1D45AEA3-6ABB-4109-9888-166F9740FAEB}" destId="{7EEDAE7F-8E08-40B2-A137-519E2454D675}" srcOrd="0" destOrd="0" presId="urn:microsoft.com/office/officeart/2005/8/layout/cycle3"/>
    <dgm:cxn modelId="{3730ADC2-144C-4C86-B0C5-D06BFBD42DC4}" type="presOf" srcId="{9253913F-9D56-4414-A30C-A0C6FC043AC7}" destId="{3E6F2DAC-5964-45DE-8840-F1E8918F7948}" srcOrd="0" destOrd="0" presId="urn:microsoft.com/office/officeart/2005/8/layout/cycle3"/>
    <dgm:cxn modelId="{37EE8942-A858-4667-BC56-F77A780BAF7A}" type="presOf" srcId="{95208201-EB69-4665-8C80-2471CA118D75}" destId="{21C3F8FE-0B6F-42CA-A2E4-82C488208B34}" srcOrd="0" destOrd="0" presId="urn:microsoft.com/office/officeart/2005/8/layout/cycle3"/>
    <dgm:cxn modelId="{2E6B2E24-2630-4AD2-A1A7-ABCB134A43F9}" srcId="{9253913F-9D56-4414-A30C-A0C6FC043AC7}" destId="{738894F3-7706-40C3-80D3-B1C5B90DE5D7}" srcOrd="3" destOrd="0" parTransId="{0A3A5515-CEC5-45FB-8A41-12CE4F5313C9}" sibTransId="{94CB9F2E-075C-44B7-82E5-A0373AD7FBA7}"/>
    <dgm:cxn modelId="{C07A9B8F-CBDC-47E7-850A-2BB6D3BA442C}" srcId="{9253913F-9D56-4414-A30C-A0C6FC043AC7}" destId="{95208201-EB69-4665-8C80-2471CA118D75}" srcOrd="5" destOrd="0" parTransId="{09DBF55D-F97B-441B-A4B7-129570FE11F4}" sibTransId="{F7034220-ED76-46B4-ACAA-130C2149D090}"/>
    <dgm:cxn modelId="{0C52BA77-2A4E-42AB-B470-59094B6D73A9}" srcId="{9253913F-9D56-4414-A30C-A0C6FC043AC7}" destId="{4796B5F9-2971-4DC2-B076-B6C7E66E5589}" srcOrd="0" destOrd="0" parTransId="{F9545812-695C-4858-8EB7-F96A2320D6C5}" sibTransId="{0C0C08EF-6B12-4C51-8843-C8347B15D434}"/>
    <dgm:cxn modelId="{B3C8EF04-5E37-466A-B870-6850E9165035}" type="presOf" srcId="{738894F3-7706-40C3-80D3-B1C5B90DE5D7}" destId="{F4D25042-737C-4874-9094-20F97018F0A4}" srcOrd="0" destOrd="0" presId="urn:microsoft.com/office/officeart/2005/8/layout/cycle3"/>
    <dgm:cxn modelId="{5710A1C1-121A-4F20-8B83-A555E0C8FFF0}" type="presOf" srcId="{BCF21057-F492-4AC0-9EBB-7F288179694C}" destId="{7AA5AE1F-A022-4358-8244-831543F11AB0}" srcOrd="0" destOrd="0" presId="urn:microsoft.com/office/officeart/2005/8/layout/cycle3"/>
    <dgm:cxn modelId="{D6985A7D-ACDB-4318-9E9B-90299C895E0A}" type="presOf" srcId="{0C0C08EF-6B12-4C51-8843-C8347B15D434}" destId="{B030FDF6-358A-44BC-810B-00C6F9AE8269}" srcOrd="0" destOrd="0" presId="urn:microsoft.com/office/officeart/2005/8/layout/cycle3"/>
    <dgm:cxn modelId="{7820298E-9C45-47BA-8110-1BD6A1A26AA5}" srcId="{9253913F-9D56-4414-A30C-A0C6FC043AC7}" destId="{1D45AEA3-6ABB-4109-9888-166F9740FAEB}" srcOrd="2" destOrd="0" parTransId="{C8A344A8-AFE2-45BE-8590-9CF65FB91F3A}" sibTransId="{689AF67B-7DB5-4F39-AD11-1882A12B88CF}"/>
    <dgm:cxn modelId="{75E37F32-6840-404F-885D-9185F2503EEE}" type="presParOf" srcId="{3E6F2DAC-5964-45DE-8840-F1E8918F7948}" destId="{FB795520-A168-4A6A-AE81-333C8B85D41E}" srcOrd="0" destOrd="0" presId="urn:microsoft.com/office/officeart/2005/8/layout/cycle3"/>
    <dgm:cxn modelId="{1F9E6BA4-231E-4F9F-952B-640C002FF22C}" type="presParOf" srcId="{FB795520-A168-4A6A-AE81-333C8B85D41E}" destId="{3FF107A0-0E33-4893-8244-970CB816A892}" srcOrd="0" destOrd="0" presId="urn:microsoft.com/office/officeart/2005/8/layout/cycle3"/>
    <dgm:cxn modelId="{4F4C598B-329F-48AE-A9BB-050290F53D6C}" type="presParOf" srcId="{FB795520-A168-4A6A-AE81-333C8B85D41E}" destId="{B030FDF6-358A-44BC-810B-00C6F9AE8269}" srcOrd="1" destOrd="0" presId="urn:microsoft.com/office/officeart/2005/8/layout/cycle3"/>
    <dgm:cxn modelId="{0EED0B4F-13D0-4337-AC0E-185C54892129}" type="presParOf" srcId="{FB795520-A168-4A6A-AE81-333C8B85D41E}" destId="{7AA5AE1F-A022-4358-8244-831543F11AB0}" srcOrd="2" destOrd="0" presId="urn:microsoft.com/office/officeart/2005/8/layout/cycle3"/>
    <dgm:cxn modelId="{A845AAEB-C747-4419-B7D4-8FEB8962452B}" type="presParOf" srcId="{FB795520-A168-4A6A-AE81-333C8B85D41E}" destId="{7EEDAE7F-8E08-40B2-A137-519E2454D675}" srcOrd="3" destOrd="0" presId="urn:microsoft.com/office/officeart/2005/8/layout/cycle3"/>
    <dgm:cxn modelId="{7B0D8057-8BFA-44B9-B5A4-B373FFE19523}" type="presParOf" srcId="{FB795520-A168-4A6A-AE81-333C8B85D41E}" destId="{F4D25042-737C-4874-9094-20F97018F0A4}" srcOrd="4" destOrd="0" presId="urn:microsoft.com/office/officeart/2005/8/layout/cycle3"/>
    <dgm:cxn modelId="{92C0A776-F64F-4767-8EAC-B9DA3746C303}" type="presParOf" srcId="{FB795520-A168-4A6A-AE81-333C8B85D41E}" destId="{D11EDCE6-097C-4B91-8E5C-322C8C82FB2C}" srcOrd="5" destOrd="0" presId="urn:microsoft.com/office/officeart/2005/8/layout/cycle3"/>
    <dgm:cxn modelId="{D2C97C39-2227-4EA0-8857-3D7CE881F2B3}" type="presParOf" srcId="{FB795520-A168-4A6A-AE81-333C8B85D41E}" destId="{21C3F8FE-0B6F-42CA-A2E4-82C488208B34}" srcOrd="6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A89C0A-F197-47A9-B0B8-732F2FC18B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B52785-4092-4BC4-BDEF-9F36989BD51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Поддержка малоимущих семей, имеющих детей в виде предоставления регионального материнского капитала</a:t>
          </a:r>
        </a:p>
        <a:p>
          <a:pPr rtl="0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2023 год-15 256,0 тыс. рублей, 2024 год-15 866,2 тыс. рублей, 2025 год-16 501,0 тыс. рублей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77C9F6-0DD2-47F8-9CAE-644DD08796C8}" type="parTrans" cxnId="{BC0D66D8-233E-46C5-8588-504E752ED734}">
      <dgm:prSet/>
      <dgm:spPr/>
      <dgm:t>
        <a:bodyPr/>
        <a:lstStyle/>
        <a:p>
          <a:endParaRPr lang="ru-RU"/>
        </a:p>
      </dgm:t>
    </dgm:pt>
    <dgm:pt modelId="{9AB11615-E73C-40AF-880A-78FFC452FCF6}" type="sibTrans" cxnId="{BC0D66D8-233E-46C5-8588-504E752ED734}">
      <dgm:prSet/>
      <dgm:spPr/>
      <dgm:t>
        <a:bodyPr/>
        <a:lstStyle/>
        <a:p>
          <a:endParaRPr lang="ru-RU"/>
        </a:p>
      </dgm:t>
    </dgm:pt>
    <dgm:pt modelId="{A6725A33-7DFA-4D5D-9CFA-871087EBA46E}" type="pres">
      <dgm:prSet presAssocID="{B1A89C0A-F197-47A9-B0B8-732F2FC18B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A6A4D-E305-49AB-B1C8-0BA2B35ADF06}" type="pres">
      <dgm:prSet presAssocID="{6FB52785-4092-4BC4-BDEF-9F36989BD519}" presName="parentText" presStyleLbl="node1" presStyleIdx="0" presStyleCnt="1" custScaleY="72123" custLinFactNeighborY="445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BC4C64-EB1A-4ABE-9AB1-74B394520D2D}" type="presOf" srcId="{6FB52785-4092-4BC4-BDEF-9F36989BD519}" destId="{4C1A6A4D-E305-49AB-B1C8-0BA2B35ADF06}" srcOrd="0" destOrd="0" presId="urn:microsoft.com/office/officeart/2005/8/layout/vList2"/>
    <dgm:cxn modelId="{BC0D66D8-233E-46C5-8588-504E752ED734}" srcId="{B1A89C0A-F197-47A9-B0B8-732F2FC18B8B}" destId="{6FB52785-4092-4BC4-BDEF-9F36989BD519}" srcOrd="0" destOrd="0" parTransId="{3177C9F6-0DD2-47F8-9CAE-644DD08796C8}" sibTransId="{9AB11615-E73C-40AF-880A-78FFC452FCF6}"/>
    <dgm:cxn modelId="{7AE22CAC-F6D2-48A9-9020-54020BA29A80}" type="presOf" srcId="{B1A89C0A-F197-47A9-B0B8-732F2FC18B8B}" destId="{A6725A33-7DFA-4D5D-9CFA-871087EBA46E}" srcOrd="0" destOrd="0" presId="urn:microsoft.com/office/officeart/2005/8/layout/vList2"/>
    <dgm:cxn modelId="{C52B6F5E-FFC0-4E3E-B8E7-92C45900DF0D}" type="presParOf" srcId="{A6725A33-7DFA-4D5D-9CFA-871087EBA46E}" destId="{4C1A6A4D-E305-49AB-B1C8-0BA2B35ADF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55139F-B84E-4E18-AE42-D55B5869B0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0FEA66-8710-46DA-96C4-FB2032BC2A4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Поддержка граждан, усыновивших (удочеривших) ребенка (детей), в виде единовременного денежного пособия</a:t>
          </a:r>
        </a:p>
        <a:p>
          <a:pPr rtl="0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2023 год-60,0 тыс. рублей, 2024 год-60,0 тыс. рублей, 2025 год-60,0 тыс. рублей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9C457E-044D-4B48-ACDC-413D2190DDAA}" type="parTrans" cxnId="{6E50B33E-F226-4844-A82F-C6AADD100E1E}">
      <dgm:prSet/>
      <dgm:spPr/>
      <dgm:t>
        <a:bodyPr/>
        <a:lstStyle/>
        <a:p>
          <a:endParaRPr lang="ru-RU"/>
        </a:p>
      </dgm:t>
    </dgm:pt>
    <dgm:pt modelId="{C6475225-764D-4CE0-B3E9-ADDD3E0D4165}" type="sibTrans" cxnId="{6E50B33E-F226-4844-A82F-C6AADD100E1E}">
      <dgm:prSet/>
      <dgm:spPr/>
      <dgm:t>
        <a:bodyPr/>
        <a:lstStyle/>
        <a:p>
          <a:endParaRPr lang="ru-RU"/>
        </a:p>
      </dgm:t>
    </dgm:pt>
    <dgm:pt modelId="{FA5D2848-C3FC-4269-B7FA-2ED6959A36B7}" type="pres">
      <dgm:prSet presAssocID="{0855139F-B84E-4E18-AE42-D55B5869B0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92B03-259D-4FD3-BBBD-4ECC0AB9F3FA}" type="pres">
      <dgm:prSet presAssocID="{CE0FEA66-8710-46DA-96C4-FB2032BC2A42}" presName="parentText" presStyleLbl="node1" presStyleIdx="0" presStyleCnt="1" custScaleY="209679" custLinFactY="77381" custLinFactNeighborX="-8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1119A-CF72-429D-A658-5077CF440494}" type="presOf" srcId="{0855139F-B84E-4E18-AE42-D55B5869B042}" destId="{FA5D2848-C3FC-4269-B7FA-2ED6959A36B7}" srcOrd="0" destOrd="0" presId="urn:microsoft.com/office/officeart/2005/8/layout/vList2"/>
    <dgm:cxn modelId="{CFF51F1B-AD16-41AA-8972-823E40D315DC}" type="presOf" srcId="{CE0FEA66-8710-46DA-96C4-FB2032BC2A42}" destId="{2F792B03-259D-4FD3-BBBD-4ECC0AB9F3FA}" srcOrd="0" destOrd="0" presId="urn:microsoft.com/office/officeart/2005/8/layout/vList2"/>
    <dgm:cxn modelId="{6E50B33E-F226-4844-A82F-C6AADD100E1E}" srcId="{0855139F-B84E-4E18-AE42-D55B5869B042}" destId="{CE0FEA66-8710-46DA-96C4-FB2032BC2A42}" srcOrd="0" destOrd="0" parTransId="{569C457E-044D-4B48-ACDC-413D2190DDAA}" sibTransId="{C6475225-764D-4CE0-B3E9-ADDD3E0D4165}"/>
    <dgm:cxn modelId="{1D969025-DD4A-4363-8715-D0D9D63AD915}" type="presParOf" srcId="{FA5D2848-C3FC-4269-B7FA-2ED6959A36B7}" destId="{2F792B03-259D-4FD3-BBBD-4ECC0AB9F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550DA4-2ED0-4E8D-92AD-BE04D3C068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DAF0E-5A61-49F1-9B43-1087F22A75B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Поддержка беременных женщин из малоимущих семей, кормящих матерей и детей в возрасте до 3-х лет из малоимущих семей</a:t>
          </a:r>
        </a:p>
        <a:p>
          <a:pPr rtl="0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2023 год-372,2 тыс. рублей, 2024 год-387,2 тыс. рублей, 2025 год-402,9 тыс. рублей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C22765-8A4C-488F-A8FF-31851F9AAB2C}" type="parTrans" cxnId="{FDBDE5ED-ABFF-48D1-9D4C-971BF30CDE6D}">
      <dgm:prSet/>
      <dgm:spPr/>
      <dgm:t>
        <a:bodyPr/>
        <a:lstStyle/>
        <a:p>
          <a:endParaRPr lang="ru-RU"/>
        </a:p>
      </dgm:t>
    </dgm:pt>
    <dgm:pt modelId="{7D2FEC26-9BDB-44B8-824F-EB2BF30E9E7A}" type="sibTrans" cxnId="{FDBDE5ED-ABFF-48D1-9D4C-971BF30CDE6D}">
      <dgm:prSet/>
      <dgm:spPr/>
      <dgm:t>
        <a:bodyPr/>
        <a:lstStyle/>
        <a:p>
          <a:endParaRPr lang="ru-RU"/>
        </a:p>
      </dgm:t>
    </dgm:pt>
    <dgm:pt modelId="{88025758-8663-4146-AF65-8404A627CD15}" type="pres">
      <dgm:prSet presAssocID="{F3550DA4-2ED0-4E8D-92AD-BE04D3C068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CDE43-A700-4035-9F18-FD32B44BFC5A}" type="pres">
      <dgm:prSet presAssocID="{302DAF0E-5A61-49F1-9B43-1087F22A75B7}" presName="parentText" presStyleLbl="node1" presStyleIdx="0" presStyleCnt="1" custScaleY="72202" custLinFactNeighborY="5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A08D49-FD27-48FF-9D35-D0CDB615EB72}" type="presOf" srcId="{302DAF0E-5A61-49F1-9B43-1087F22A75B7}" destId="{D6CCDE43-A700-4035-9F18-FD32B44BFC5A}" srcOrd="0" destOrd="0" presId="urn:microsoft.com/office/officeart/2005/8/layout/vList2"/>
    <dgm:cxn modelId="{FDBDE5ED-ABFF-48D1-9D4C-971BF30CDE6D}" srcId="{F3550DA4-2ED0-4E8D-92AD-BE04D3C068E2}" destId="{302DAF0E-5A61-49F1-9B43-1087F22A75B7}" srcOrd="0" destOrd="0" parTransId="{C8C22765-8A4C-488F-A8FF-31851F9AAB2C}" sibTransId="{7D2FEC26-9BDB-44B8-824F-EB2BF30E9E7A}"/>
    <dgm:cxn modelId="{487D154C-9DC5-43C5-BA39-4017F68940A1}" type="presOf" srcId="{F3550DA4-2ED0-4E8D-92AD-BE04D3C068E2}" destId="{88025758-8663-4146-AF65-8404A627CD15}" srcOrd="0" destOrd="0" presId="urn:microsoft.com/office/officeart/2005/8/layout/vList2"/>
    <dgm:cxn modelId="{3379FC37-C8CA-4B39-89AE-ECE24098ADEC}" type="presParOf" srcId="{88025758-8663-4146-AF65-8404A627CD15}" destId="{D6CCDE43-A700-4035-9F18-FD32B44BFC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E3F37A-4945-422C-AB5F-50DE908B4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6B104-0075-486D-BB95-7FC791617A4F}" type="pres">
      <dgm:prSet presAssocID="{A2E3F37A-4945-422C-AB5F-50DE908B4E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427E16B-153C-4306-B6FA-937066BC5C99}" type="presOf" srcId="{A2E3F37A-4945-422C-AB5F-50DE908B4E2C}" destId="{1DB6B104-0075-486D-BB95-7FC791617A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55139F-B84E-4E18-AE42-D55B5869B0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0FEA66-8710-46DA-96C4-FB2032BC2A4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Оплата жилищно-коммунальных услуг отдельным категориям граждан</a:t>
          </a:r>
        </a:p>
        <a:p>
          <a:pPr rtl="0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2023 год-62 582,7 тыс. рублей, 2024 год-62 580,2 тыс. рублей, 2025 год-0,0 тыс. рублей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9C457E-044D-4B48-ACDC-413D2190DDAA}" type="parTrans" cxnId="{6E50B33E-F226-4844-A82F-C6AADD100E1E}">
      <dgm:prSet/>
      <dgm:spPr/>
      <dgm:t>
        <a:bodyPr/>
        <a:lstStyle/>
        <a:p>
          <a:endParaRPr lang="ru-RU"/>
        </a:p>
      </dgm:t>
    </dgm:pt>
    <dgm:pt modelId="{C6475225-764D-4CE0-B3E9-ADDD3E0D4165}" type="sibTrans" cxnId="{6E50B33E-F226-4844-A82F-C6AADD100E1E}">
      <dgm:prSet/>
      <dgm:spPr/>
      <dgm:t>
        <a:bodyPr/>
        <a:lstStyle/>
        <a:p>
          <a:endParaRPr lang="ru-RU"/>
        </a:p>
      </dgm:t>
    </dgm:pt>
    <dgm:pt modelId="{FA5D2848-C3FC-4269-B7FA-2ED6959A36B7}" type="pres">
      <dgm:prSet presAssocID="{0855139F-B84E-4E18-AE42-D55B5869B0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92B03-259D-4FD3-BBBD-4ECC0AB9F3FA}" type="pres">
      <dgm:prSet presAssocID="{CE0FEA66-8710-46DA-96C4-FB2032BC2A42}" presName="parentText" presStyleLbl="node1" presStyleIdx="0" presStyleCnt="1" custScaleY="303928" custLinFactNeighborY="30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6E2493-7D57-4AEA-9399-3F95D3443CD4}" type="presOf" srcId="{CE0FEA66-8710-46DA-96C4-FB2032BC2A42}" destId="{2F792B03-259D-4FD3-BBBD-4ECC0AB9F3FA}" srcOrd="0" destOrd="0" presId="urn:microsoft.com/office/officeart/2005/8/layout/vList2"/>
    <dgm:cxn modelId="{F72C9164-871E-426F-86E5-86709298674E}" type="presOf" srcId="{0855139F-B84E-4E18-AE42-D55B5869B042}" destId="{FA5D2848-C3FC-4269-B7FA-2ED6959A36B7}" srcOrd="0" destOrd="0" presId="urn:microsoft.com/office/officeart/2005/8/layout/vList2"/>
    <dgm:cxn modelId="{6E50B33E-F226-4844-A82F-C6AADD100E1E}" srcId="{0855139F-B84E-4E18-AE42-D55B5869B042}" destId="{CE0FEA66-8710-46DA-96C4-FB2032BC2A42}" srcOrd="0" destOrd="0" parTransId="{569C457E-044D-4B48-ACDC-413D2190DDAA}" sibTransId="{C6475225-764D-4CE0-B3E9-ADDD3E0D4165}"/>
    <dgm:cxn modelId="{4A9B208F-2CA7-43BC-8BD6-C96B98804836}" type="presParOf" srcId="{FA5D2848-C3FC-4269-B7FA-2ED6959A36B7}" destId="{2F792B03-259D-4FD3-BBBD-4ECC0AB9F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A89C0A-F197-47A9-B0B8-732F2FC18B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B52785-4092-4BC4-BDEF-9F36989BD51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Ежемесячные выплаты на детей в возрасте от трех до семи лет</a:t>
          </a:r>
        </a:p>
        <a:p>
          <a:pPr rtl="0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2023 год-350 898,1 тыс. рублей, 2024 год-369 015,6 тыс. рублей, 2025 год-77 899,2 тыс. рублей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77C9F6-0DD2-47F8-9CAE-644DD08796C8}" type="parTrans" cxnId="{BC0D66D8-233E-46C5-8588-504E752ED734}">
      <dgm:prSet/>
      <dgm:spPr/>
      <dgm:t>
        <a:bodyPr/>
        <a:lstStyle/>
        <a:p>
          <a:endParaRPr lang="ru-RU"/>
        </a:p>
      </dgm:t>
    </dgm:pt>
    <dgm:pt modelId="{9AB11615-E73C-40AF-880A-78FFC452FCF6}" type="sibTrans" cxnId="{BC0D66D8-233E-46C5-8588-504E752ED734}">
      <dgm:prSet/>
      <dgm:spPr/>
      <dgm:t>
        <a:bodyPr/>
        <a:lstStyle/>
        <a:p>
          <a:endParaRPr lang="ru-RU"/>
        </a:p>
      </dgm:t>
    </dgm:pt>
    <dgm:pt modelId="{A6725A33-7DFA-4D5D-9CFA-871087EBA46E}" type="pres">
      <dgm:prSet presAssocID="{B1A89C0A-F197-47A9-B0B8-732F2FC18B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A6A4D-E305-49AB-B1C8-0BA2B35ADF06}" type="pres">
      <dgm:prSet presAssocID="{6FB52785-4092-4BC4-BDEF-9F36989BD519}" presName="parentText" presStyleLbl="node1" presStyleIdx="0" presStyleCnt="1" custScaleY="58993" custLinFactNeighborY="445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D99BEB-875D-4E75-99B1-660A8D77FD29}" type="presOf" srcId="{6FB52785-4092-4BC4-BDEF-9F36989BD519}" destId="{4C1A6A4D-E305-49AB-B1C8-0BA2B35ADF06}" srcOrd="0" destOrd="0" presId="urn:microsoft.com/office/officeart/2005/8/layout/vList2"/>
    <dgm:cxn modelId="{BC0D66D8-233E-46C5-8588-504E752ED734}" srcId="{B1A89C0A-F197-47A9-B0B8-732F2FC18B8B}" destId="{6FB52785-4092-4BC4-BDEF-9F36989BD519}" srcOrd="0" destOrd="0" parTransId="{3177C9F6-0DD2-47F8-9CAE-644DD08796C8}" sibTransId="{9AB11615-E73C-40AF-880A-78FFC452FCF6}"/>
    <dgm:cxn modelId="{B44CDB32-CA05-4FC0-A4DA-AFC245FC8782}" type="presOf" srcId="{B1A89C0A-F197-47A9-B0B8-732F2FC18B8B}" destId="{A6725A33-7DFA-4D5D-9CFA-871087EBA46E}" srcOrd="0" destOrd="0" presId="urn:microsoft.com/office/officeart/2005/8/layout/vList2"/>
    <dgm:cxn modelId="{0A994D45-40BA-4379-9BB3-5CFFC283BFFE}" type="presParOf" srcId="{A6725A33-7DFA-4D5D-9CFA-871087EBA46E}" destId="{4C1A6A4D-E305-49AB-B1C8-0BA2B35ADF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1359E30-6C61-4859-A2A6-7B47EFE940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0B0995-1463-4FCF-A819-EBB7F54BB6F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Поддержка детей-сирот и детей, оставшихся без попечения родителей, лиц из числа детей-сирот, оставшихся без попечения родителей</a:t>
          </a:r>
        </a:p>
        <a:p>
          <a:pPr rtl="0"/>
          <a:r>
            <a: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2023 год-31 477,8 тыс. рублей, 2024 год-31 293,9 тыс. рублей, 2025 год-32 532,2 тыс. рублей</a:t>
          </a:r>
          <a:endParaRPr lang="ru-RU" sz="16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594B2A-AA71-4B3A-8EC4-751BFD94331C}" type="parTrans" cxnId="{63D09192-E1CA-4E10-8A29-0305C06E4AD6}">
      <dgm:prSet/>
      <dgm:spPr/>
      <dgm:t>
        <a:bodyPr/>
        <a:lstStyle/>
        <a:p>
          <a:endParaRPr lang="ru-RU"/>
        </a:p>
      </dgm:t>
    </dgm:pt>
    <dgm:pt modelId="{DE5DEE10-2545-4946-92CF-14048ABCEE55}" type="sibTrans" cxnId="{63D09192-E1CA-4E10-8A29-0305C06E4AD6}">
      <dgm:prSet/>
      <dgm:spPr/>
      <dgm:t>
        <a:bodyPr/>
        <a:lstStyle/>
        <a:p>
          <a:endParaRPr lang="ru-RU"/>
        </a:p>
      </dgm:t>
    </dgm:pt>
    <dgm:pt modelId="{25A922DE-B9B6-4B5A-BB3E-3D825D425955}" type="pres">
      <dgm:prSet presAssocID="{71359E30-6C61-4859-A2A6-7B47EFE940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2E089B-2104-4524-9334-3DF3B1F2AC34}" type="pres">
      <dgm:prSet presAssocID="{730B0995-1463-4FCF-A819-EBB7F54BB6F0}" presName="parentText" presStyleLbl="node1" presStyleIdx="0" presStyleCnt="1" custScaleY="1006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92CA1B-B717-43A5-B119-087E9898ACF2}" type="presOf" srcId="{730B0995-1463-4FCF-A819-EBB7F54BB6F0}" destId="{372E089B-2104-4524-9334-3DF3B1F2AC34}" srcOrd="0" destOrd="0" presId="urn:microsoft.com/office/officeart/2005/8/layout/vList2"/>
    <dgm:cxn modelId="{2DAC7EC7-FDAE-421D-BB1B-C38B4A09ADE3}" type="presOf" srcId="{71359E30-6C61-4859-A2A6-7B47EFE9406E}" destId="{25A922DE-B9B6-4B5A-BB3E-3D825D425955}" srcOrd="0" destOrd="0" presId="urn:microsoft.com/office/officeart/2005/8/layout/vList2"/>
    <dgm:cxn modelId="{63D09192-E1CA-4E10-8A29-0305C06E4AD6}" srcId="{71359E30-6C61-4859-A2A6-7B47EFE9406E}" destId="{730B0995-1463-4FCF-A819-EBB7F54BB6F0}" srcOrd="0" destOrd="0" parTransId="{A2594B2A-AA71-4B3A-8EC4-751BFD94331C}" sibTransId="{DE5DEE10-2545-4946-92CF-14048ABCEE55}"/>
    <dgm:cxn modelId="{5DA4FC8C-FA37-41F4-99A9-5B38F62A21A0}" type="presParOf" srcId="{25A922DE-B9B6-4B5A-BB3E-3D825D425955}" destId="{372E089B-2104-4524-9334-3DF3B1F2AC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5B0CB2-333C-444B-AAC9-A80E85FD35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2A44DB-6EBE-44BA-A176-F8638535832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Ежемесячная денежная выплата в размере определенного в Ростовской области прожиточного минимума для детей, назначаемой в случае рождения после 31 декабря 2012 года третьего ребенка (родного, усыновленного) или последующих детей (родных, усыновленных) до достижения ребенком возраста трех лет</a:t>
          </a:r>
        </a:p>
        <a:p>
          <a:pPr rtl="0"/>
          <a:r>
            <a: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2023 год-907,6 тыс. рублей, 2024 год-1 053,3 тыс. рублей, 2025 год-961,8 тыс. рублей</a:t>
          </a:r>
          <a:endParaRPr lang="ru-RU" sz="16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881316-846E-4D7E-9439-A09855023B86}" type="parTrans" cxnId="{975CA638-783F-4BDC-B8BB-5AF08339EEF0}">
      <dgm:prSet/>
      <dgm:spPr/>
      <dgm:t>
        <a:bodyPr/>
        <a:lstStyle/>
        <a:p>
          <a:endParaRPr lang="ru-RU"/>
        </a:p>
      </dgm:t>
    </dgm:pt>
    <dgm:pt modelId="{9833D3AF-976A-4549-95DE-637C7DF1AD20}" type="sibTrans" cxnId="{975CA638-783F-4BDC-B8BB-5AF08339EEF0}">
      <dgm:prSet/>
      <dgm:spPr/>
      <dgm:t>
        <a:bodyPr/>
        <a:lstStyle/>
        <a:p>
          <a:endParaRPr lang="ru-RU"/>
        </a:p>
      </dgm:t>
    </dgm:pt>
    <dgm:pt modelId="{49DCD380-FF52-4CAA-BB4C-88AA6C5A4315}" type="pres">
      <dgm:prSet presAssocID="{D35B0CB2-333C-444B-AAC9-A80E85FD35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821909-7C73-45C7-B243-3B841B0EA9B1}" type="pres">
      <dgm:prSet presAssocID="{0F2A44DB-6EBE-44BA-A176-F8638535832F}" presName="parentText" presStyleLbl="node1" presStyleIdx="0" presStyleCnt="1" custScaleY="406293" custLinFactNeighborY="-411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CB8C56-A558-4C8C-B907-2534507A0DA9}" type="presOf" srcId="{0F2A44DB-6EBE-44BA-A176-F8638535832F}" destId="{01821909-7C73-45C7-B243-3B841B0EA9B1}" srcOrd="0" destOrd="0" presId="urn:microsoft.com/office/officeart/2005/8/layout/vList2"/>
    <dgm:cxn modelId="{5C7E2FF5-3CC5-498D-925F-00966C8A5BEB}" type="presOf" srcId="{D35B0CB2-333C-444B-AAC9-A80E85FD35B2}" destId="{49DCD380-FF52-4CAA-BB4C-88AA6C5A4315}" srcOrd="0" destOrd="0" presId="urn:microsoft.com/office/officeart/2005/8/layout/vList2"/>
    <dgm:cxn modelId="{975CA638-783F-4BDC-B8BB-5AF08339EEF0}" srcId="{D35B0CB2-333C-444B-AAC9-A80E85FD35B2}" destId="{0F2A44DB-6EBE-44BA-A176-F8638535832F}" srcOrd="0" destOrd="0" parTransId="{B6881316-846E-4D7E-9439-A09855023B86}" sibTransId="{9833D3AF-976A-4549-95DE-637C7DF1AD20}"/>
    <dgm:cxn modelId="{9AA98FC3-970A-4A7E-9A9F-126E403FA38A}" type="presParOf" srcId="{49DCD380-FF52-4CAA-BB4C-88AA6C5A4315}" destId="{01821909-7C73-45C7-B243-3B841B0EA9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8C12628-0BAD-4BED-8AD5-28C704BE36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2BBE57-2486-4457-A388-4333E177341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Поддержка в виде субсидий на оплату жилых помещений и коммунальных услуг</a:t>
          </a:r>
        </a:p>
        <a:p>
          <a:pPr rtl="0"/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2023 год-99 120,3 тыс. рублей, 2024 год-102 886,8 тыс. рублей, 2025 год-106 796,4 тыс. рублей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77CB8B4-09D1-49FB-A6BA-B82C61562300}" type="parTrans" cxnId="{20FD1710-9491-4A87-910B-9CDE6CC19CA4}">
      <dgm:prSet/>
      <dgm:spPr/>
      <dgm:t>
        <a:bodyPr/>
        <a:lstStyle/>
        <a:p>
          <a:endParaRPr lang="ru-RU"/>
        </a:p>
      </dgm:t>
    </dgm:pt>
    <dgm:pt modelId="{5251AE0A-BA04-4CCE-A549-61468BDAF60C}" type="sibTrans" cxnId="{20FD1710-9491-4A87-910B-9CDE6CC19CA4}">
      <dgm:prSet/>
      <dgm:spPr/>
      <dgm:t>
        <a:bodyPr/>
        <a:lstStyle/>
        <a:p>
          <a:endParaRPr lang="ru-RU"/>
        </a:p>
      </dgm:t>
    </dgm:pt>
    <dgm:pt modelId="{FBAA867E-36ED-43DF-99B6-2D8E0D1853B0}" type="pres">
      <dgm:prSet presAssocID="{78C12628-0BAD-4BED-8AD5-28C704BE36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D99E7-44BB-4EC9-9B14-99CB5C4F00CE}" type="pres">
      <dgm:prSet presAssocID="{AD2BBE57-2486-4457-A388-4333E17734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8DDDA-58D9-4098-8681-77812FC2B54F}" type="presOf" srcId="{78C12628-0BAD-4BED-8AD5-28C704BE36A3}" destId="{FBAA867E-36ED-43DF-99B6-2D8E0D1853B0}" srcOrd="0" destOrd="0" presId="urn:microsoft.com/office/officeart/2005/8/layout/vList2"/>
    <dgm:cxn modelId="{20FD1710-9491-4A87-910B-9CDE6CC19CA4}" srcId="{78C12628-0BAD-4BED-8AD5-28C704BE36A3}" destId="{AD2BBE57-2486-4457-A388-4333E177341C}" srcOrd="0" destOrd="0" parTransId="{977CB8B4-09D1-49FB-A6BA-B82C61562300}" sibTransId="{5251AE0A-BA04-4CCE-A549-61468BDAF60C}"/>
    <dgm:cxn modelId="{56FF4FB0-BE4D-4A4A-B951-FAC2EA5E818F}" type="presOf" srcId="{AD2BBE57-2486-4457-A388-4333E177341C}" destId="{5A1D99E7-44BB-4EC9-9B14-99CB5C4F00CE}" srcOrd="0" destOrd="0" presId="urn:microsoft.com/office/officeart/2005/8/layout/vList2"/>
    <dgm:cxn modelId="{9456B00E-6997-4DAB-A732-3797A40C0664}" type="presParOf" srcId="{FBAA867E-36ED-43DF-99B6-2D8E0D1853B0}" destId="{5A1D99E7-44BB-4EC9-9B14-99CB5C4F00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A94763D-7ACE-44D8-AEB1-FF2161DC2B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282125-04C5-496C-9055-F28DFFF9B80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Материальная и иная помощь для погребения </a:t>
          </a:r>
        </a:p>
        <a:p>
          <a:pPr rtl="0"/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2023 год-1 077,9 тыс. рублей, 2024 год-1 121,0 тыс. рублей, 2025 год-1 165,9 тыс. рублей</a:t>
          </a:r>
          <a:endParaRPr lang="ru-RU" sz="16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DCC795-33D7-416D-ACC5-0EE1E1463889}" type="parTrans" cxnId="{303790A4-8788-416F-AB37-ECF25B25E297}">
      <dgm:prSet/>
      <dgm:spPr/>
      <dgm:t>
        <a:bodyPr/>
        <a:lstStyle/>
        <a:p>
          <a:endParaRPr lang="ru-RU"/>
        </a:p>
      </dgm:t>
    </dgm:pt>
    <dgm:pt modelId="{C39FE766-614C-42E8-8CF6-DFFE3234E02E}" type="sibTrans" cxnId="{303790A4-8788-416F-AB37-ECF25B25E297}">
      <dgm:prSet/>
      <dgm:spPr/>
      <dgm:t>
        <a:bodyPr/>
        <a:lstStyle/>
        <a:p>
          <a:endParaRPr lang="ru-RU"/>
        </a:p>
      </dgm:t>
    </dgm:pt>
    <dgm:pt modelId="{3D66A8E3-B91B-46B3-91CB-ECA8232C7941}" type="pres">
      <dgm:prSet presAssocID="{BA94763D-7ACE-44D8-AEB1-FF2161DC2B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27BD9-6073-4098-970E-09D33B3940BA}" type="pres">
      <dgm:prSet presAssocID="{C1282125-04C5-496C-9055-F28DFFF9B8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3790A4-8788-416F-AB37-ECF25B25E297}" srcId="{BA94763D-7ACE-44D8-AEB1-FF2161DC2B3C}" destId="{C1282125-04C5-496C-9055-F28DFFF9B803}" srcOrd="0" destOrd="0" parTransId="{12DCC795-33D7-416D-ACC5-0EE1E1463889}" sibTransId="{C39FE766-614C-42E8-8CF6-DFFE3234E02E}"/>
    <dgm:cxn modelId="{CEB74406-4207-4BB6-A0CF-3707F8C0FB0C}" type="presOf" srcId="{C1282125-04C5-496C-9055-F28DFFF9B803}" destId="{5CD27BD9-6073-4098-970E-09D33B3940BA}" srcOrd="0" destOrd="0" presId="urn:microsoft.com/office/officeart/2005/8/layout/vList2"/>
    <dgm:cxn modelId="{BB7B0553-1159-482C-A355-B03FC6AA3CDB}" type="presOf" srcId="{BA94763D-7ACE-44D8-AEB1-FF2161DC2B3C}" destId="{3D66A8E3-B91B-46B3-91CB-ECA8232C7941}" srcOrd="0" destOrd="0" presId="urn:microsoft.com/office/officeart/2005/8/layout/vList2"/>
    <dgm:cxn modelId="{6B66ED9C-E557-47B1-8085-E1D94EEDADA2}" type="presParOf" srcId="{3D66A8E3-B91B-46B3-91CB-ECA8232C7941}" destId="{5CD27BD9-6073-4098-970E-09D33B3940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9CA16-7FA0-460B-9B6D-07BD988119A9}" type="doc">
      <dgm:prSet loTypeId="urn:microsoft.com/office/officeart/2005/8/layout/chevron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6E69C05-9E08-4011-836C-F1D9A5AD0A17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F0CA85-D46B-4878-8CBD-F86A200F507A}" type="sibTrans" cxnId="{2B5D6955-6E3F-41C8-A08E-5F92C71AFBE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0D5EF-4DA0-418D-B93F-7DC6E4C726C6}" type="parTrans" cxnId="{2B5D6955-6E3F-41C8-A08E-5F92C71AFBE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30F24-494F-402C-AFC8-EE167A82C55D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населения, здоровье и благополучие людей</a:t>
          </a:r>
          <a:endParaRPr lang="ru-RU" sz="16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A4E18-6722-48A3-831D-6C2102C9E10F}" type="sibTrans" cxnId="{844E8D46-36D5-4844-8E69-28F6BA716EC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6972E-B731-4326-8183-91C2D6108775}" type="parTrans" cxnId="{844E8D46-36D5-4844-8E69-28F6BA716EC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B173B-6C48-4300-A101-23971714EC3A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EADA7E-EE0D-41E6-BCF4-365CAC7C26B4}" type="sibTrans" cxnId="{579660BA-5AD0-4272-B7EC-7F652A0EFCA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A9B04-E175-4AF4-9204-92EC1202DFEA}" type="parTrans" cxnId="{579660BA-5AD0-4272-B7EC-7F652A0EFCA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24B780-55D9-45FB-8DA8-61EAC5AE20C9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Возможности для самореализации и развития талантов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A8941-BD09-41EE-9C26-C993A353EFD5}" type="sibTrans" cxnId="{A56AB273-619A-4E4E-99B4-CCEE26261BC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48495-0880-4FC4-A593-0A64B0543816}" type="parTrans" cxnId="{A56AB273-619A-4E4E-99B4-CCEE26261BC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4AA8FE-E2B8-4237-B3D7-753AD8BC61B6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E90147-D850-4222-B62B-91E90BFAE1DE}" type="sibTrans" cxnId="{F6C48C1E-7A58-408D-B268-297928A70CF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7B15D-2CA7-47F8-8D46-5662EE960886}" type="parTrans" cxnId="{F6C48C1E-7A58-408D-B268-297928A70CF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0660B-52EA-4ED5-8CE5-40710F09FA7A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Комфортная и безопасная среда для жизни</a:t>
          </a:r>
          <a:endParaRPr lang="ru-RU" sz="16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6E0856-1D82-4EB6-BAF4-8A5644A7B093}" type="sibTrans" cxnId="{0B22330E-11CB-4364-8F3C-C505D2B2178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834845-9CAB-41BA-87A3-5C6B33C7968F}" type="parTrans" cxnId="{0B22330E-11CB-4364-8F3C-C505D2B2178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3B058D-2EBB-4007-8511-AA50BB337C39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B50BB-3D84-4923-9B1D-425F7F5C43A1}" type="sibTrans" cxnId="{DD97ECF1-F368-4C35-868B-8DA7167AF88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3D3304-2150-499A-A66B-8C7F0FF23918}" type="parTrans" cxnId="{DD97ECF1-F368-4C35-868B-8DA7167AF88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1F1BF-C8A6-4BE1-AB05-9CA5E3479818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929E1-8151-44DF-AF3E-0D286EB65AEB}" type="sibTrans" cxnId="{41F836D0-D109-4D33-B99E-E3151D37974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B8A7A5-61F7-43EC-A102-B838F98E1595}" type="parTrans" cxnId="{41F836D0-D109-4D33-B99E-E3151D37974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298CE-8005-454F-8702-ECB17EBC38DA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Достойный эффективный труд и успешное предпринимательство</a:t>
          </a:r>
          <a:endParaRPr lang="ru-RU" sz="16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D7857-0F29-47D9-BC9A-E0CFDD444058}" type="parTrans" cxnId="{6703A795-8476-41FC-8903-B5D944CDB38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259BA-672D-4435-8E92-725EFD991B9F}" type="sibTrans" cxnId="{6703A795-8476-41FC-8903-B5D944CDB38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A454D5-B29D-4F4C-A2EF-1E5319AA6BB7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Цифровая трансформация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D6589-B189-4D5A-B032-A90A62CBF295}" type="parTrans" cxnId="{4FC9708A-F8F9-43E6-9736-787A6CC9BB2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E50C71-7C63-45AB-B3B1-A8F76101703C}" type="sibTrans" cxnId="{4FC9708A-F8F9-43E6-9736-787A6CC9BB2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55F789-F2B4-47E1-A93A-976B86E46547}" type="pres">
      <dgm:prSet presAssocID="{1EA9CA16-7FA0-460B-9B6D-07BD988119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48B971-ECB8-4F9F-B37B-CA572431F666}" type="pres">
      <dgm:prSet presAssocID="{96E69C05-9E08-4011-836C-F1D9A5AD0A17}" presName="composite" presStyleCnt="0"/>
      <dgm:spPr/>
    </dgm:pt>
    <dgm:pt modelId="{C0BC7E8F-C521-4F20-8892-A32CEF302BE9}" type="pres">
      <dgm:prSet presAssocID="{96E69C05-9E08-4011-836C-F1D9A5AD0A1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602EF-002B-45F6-A2B8-3E14A7F85477}" type="pres">
      <dgm:prSet presAssocID="{96E69C05-9E08-4011-836C-F1D9A5AD0A1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5A355-C525-44C4-9EE4-9DECEC7F35A7}" type="pres">
      <dgm:prSet presAssocID="{1EF0CA85-D46B-4878-8CBD-F86A200F507A}" presName="sp" presStyleCnt="0"/>
      <dgm:spPr/>
    </dgm:pt>
    <dgm:pt modelId="{9115BC38-0CCB-4247-ADAD-04DED859AED5}" type="pres">
      <dgm:prSet presAssocID="{90BB173B-6C48-4300-A101-23971714EC3A}" presName="composite" presStyleCnt="0"/>
      <dgm:spPr/>
    </dgm:pt>
    <dgm:pt modelId="{1E629F60-8789-4D69-B557-7B89B88AFFC3}" type="pres">
      <dgm:prSet presAssocID="{90BB173B-6C48-4300-A101-23971714EC3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0D351-77DD-4EAA-956E-D7CC5716D4F1}" type="pres">
      <dgm:prSet presAssocID="{90BB173B-6C48-4300-A101-23971714EC3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467CF-99AA-4E7E-A8C4-0C73C75A3CDB}" type="pres">
      <dgm:prSet presAssocID="{B3EADA7E-EE0D-41E6-BCF4-365CAC7C26B4}" presName="sp" presStyleCnt="0"/>
      <dgm:spPr/>
    </dgm:pt>
    <dgm:pt modelId="{FBC83879-76E3-4A26-BEC5-AD7648962EB2}" type="pres">
      <dgm:prSet presAssocID="{7D3B058D-2EBB-4007-8511-AA50BB337C39}" presName="composite" presStyleCnt="0"/>
      <dgm:spPr/>
    </dgm:pt>
    <dgm:pt modelId="{150136FB-215D-4B48-85F2-D9CCFAA6ED07}" type="pres">
      <dgm:prSet presAssocID="{7D3B058D-2EBB-4007-8511-AA50BB337C3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396BA-4D87-4B61-9B4C-C7CDAED71CD4}" type="pres">
      <dgm:prSet presAssocID="{7D3B058D-2EBB-4007-8511-AA50BB337C3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DBCFE-843C-423B-BCCB-C0B929E84877}" type="pres">
      <dgm:prSet presAssocID="{BFDB50BB-3D84-4923-9B1D-425F7F5C43A1}" presName="sp" presStyleCnt="0"/>
      <dgm:spPr/>
    </dgm:pt>
    <dgm:pt modelId="{763B6E92-C71A-4639-B372-375E8E9DE359}" type="pres">
      <dgm:prSet presAssocID="{C3A1F1BF-C8A6-4BE1-AB05-9CA5E3479818}" presName="composite" presStyleCnt="0"/>
      <dgm:spPr/>
    </dgm:pt>
    <dgm:pt modelId="{298CF710-443E-46DB-A261-5D7EE82D1D83}" type="pres">
      <dgm:prSet presAssocID="{C3A1F1BF-C8A6-4BE1-AB05-9CA5E347981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2BD00-77E3-4810-AB65-F49BC3AA7C4F}" type="pres">
      <dgm:prSet presAssocID="{C3A1F1BF-C8A6-4BE1-AB05-9CA5E347981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9D0A1-0F31-4629-B405-C7B8C1C19580}" type="pres">
      <dgm:prSet presAssocID="{1B6929E1-8151-44DF-AF3E-0D286EB65AEB}" presName="sp" presStyleCnt="0"/>
      <dgm:spPr/>
    </dgm:pt>
    <dgm:pt modelId="{4745C638-B308-47BD-93A0-6F055D82EB87}" type="pres">
      <dgm:prSet presAssocID="{484AA8FE-E2B8-4237-B3D7-753AD8BC61B6}" presName="composite" presStyleCnt="0"/>
      <dgm:spPr/>
    </dgm:pt>
    <dgm:pt modelId="{B52E08AB-C777-4DEA-88A4-2A602ED8C5F1}" type="pres">
      <dgm:prSet presAssocID="{484AA8FE-E2B8-4237-B3D7-753AD8BC61B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A22BC-3AEE-4E63-B333-6D9355A019B2}" type="pres">
      <dgm:prSet presAssocID="{484AA8FE-E2B8-4237-B3D7-753AD8BC61B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2330E-11CB-4364-8F3C-C505D2B21788}" srcId="{7D3B058D-2EBB-4007-8511-AA50BB337C39}" destId="{2C30660B-52EA-4ED5-8CE5-40710F09FA7A}" srcOrd="0" destOrd="0" parTransId="{B4834845-9CAB-41BA-87A3-5C6B33C7968F}" sibTransId="{D06E0856-1D82-4EB6-BAF4-8A5644A7B093}"/>
    <dgm:cxn modelId="{A56AB273-619A-4E4E-99B4-CCEE26261BCE}" srcId="{90BB173B-6C48-4300-A101-23971714EC3A}" destId="{8724B780-55D9-45FB-8DA8-61EAC5AE20C9}" srcOrd="0" destOrd="0" parTransId="{48248495-0880-4FC4-A593-0A64B0543816}" sibTransId="{9E6A8941-BD09-41EE-9C26-C993A353EFD5}"/>
    <dgm:cxn modelId="{06B7B98D-E5D2-4E06-96CF-85E49351DD5C}" type="presOf" srcId="{7D3B058D-2EBB-4007-8511-AA50BB337C39}" destId="{150136FB-215D-4B48-85F2-D9CCFAA6ED07}" srcOrd="0" destOrd="0" presId="urn:microsoft.com/office/officeart/2005/8/layout/chevron2"/>
    <dgm:cxn modelId="{4AF74438-F365-4372-8898-ADCA63172C2F}" type="presOf" srcId="{A7930F24-494F-402C-AFC8-EE167A82C55D}" destId="{DA0602EF-002B-45F6-A2B8-3E14A7F85477}" srcOrd="0" destOrd="0" presId="urn:microsoft.com/office/officeart/2005/8/layout/chevron2"/>
    <dgm:cxn modelId="{2B5D6955-6E3F-41C8-A08E-5F92C71AFBEA}" srcId="{1EA9CA16-7FA0-460B-9B6D-07BD988119A9}" destId="{96E69C05-9E08-4011-836C-F1D9A5AD0A17}" srcOrd="0" destOrd="0" parTransId="{1BE0D5EF-4DA0-418D-B93F-7DC6E4C726C6}" sibTransId="{1EF0CA85-D46B-4878-8CBD-F86A200F507A}"/>
    <dgm:cxn modelId="{C40600AE-F4C2-421B-A73F-C2F704C65D5A}" type="presOf" srcId="{484AA8FE-E2B8-4237-B3D7-753AD8BC61B6}" destId="{B52E08AB-C777-4DEA-88A4-2A602ED8C5F1}" srcOrd="0" destOrd="0" presId="urn:microsoft.com/office/officeart/2005/8/layout/chevron2"/>
    <dgm:cxn modelId="{BB1050A0-71A4-468B-A35F-4DD58166FDCF}" type="presOf" srcId="{2C30660B-52EA-4ED5-8CE5-40710F09FA7A}" destId="{D98396BA-4D87-4B61-9B4C-C7CDAED71CD4}" srcOrd="0" destOrd="0" presId="urn:microsoft.com/office/officeart/2005/8/layout/chevron2"/>
    <dgm:cxn modelId="{01701B86-09F7-4A3E-95D9-97B2ECF49CA5}" type="presOf" srcId="{4DA454D5-B29D-4F4C-A2EF-1E5319AA6BB7}" destId="{111A22BC-3AEE-4E63-B333-6D9355A019B2}" srcOrd="0" destOrd="0" presId="urn:microsoft.com/office/officeart/2005/8/layout/chevron2"/>
    <dgm:cxn modelId="{41F836D0-D109-4D33-B99E-E3151D37974A}" srcId="{1EA9CA16-7FA0-460B-9B6D-07BD988119A9}" destId="{C3A1F1BF-C8A6-4BE1-AB05-9CA5E3479818}" srcOrd="3" destOrd="0" parTransId="{20B8A7A5-61F7-43EC-A102-B838F98E1595}" sibTransId="{1B6929E1-8151-44DF-AF3E-0D286EB65AEB}"/>
    <dgm:cxn modelId="{15E69AF1-2D92-4E33-B346-506AE50028F8}" type="presOf" srcId="{C3A1F1BF-C8A6-4BE1-AB05-9CA5E3479818}" destId="{298CF710-443E-46DB-A261-5D7EE82D1D83}" srcOrd="0" destOrd="0" presId="urn:microsoft.com/office/officeart/2005/8/layout/chevron2"/>
    <dgm:cxn modelId="{39371BBF-CC64-4513-A382-24F276AED0BE}" type="presOf" srcId="{90BB173B-6C48-4300-A101-23971714EC3A}" destId="{1E629F60-8789-4D69-B557-7B89B88AFFC3}" srcOrd="0" destOrd="0" presId="urn:microsoft.com/office/officeart/2005/8/layout/chevron2"/>
    <dgm:cxn modelId="{CE33EC36-AB51-47C6-9F27-CE903994D5B7}" type="presOf" srcId="{91D298CE-8005-454F-8702-ECB17EBC38DA}" destId="{D162BD00-77E3-4810-AB65-F49BC3AA7C4F}" srcOrd="0" destOrd="0" presId="urn:microsoft.com/office/officeart/2005/8/layout/chevron2"/>
    <dgm:cxn modelId="{796371E1-0149-4C66-AF20-F1AB48A6877E}" type="presOf" srcId="{8724B780-55D9-45FB-8DA8-61EAC5AE20C9}" destId="{2870D351-77DD-4EAA-956E-D7CC5716D4F1}" srcOrd="0" destOrd="0" presId="urn:microsoft.com/office/officeart/2005/8/layout/chevron2"/>
    <dgm:cxn modelId="{4FC9708A-F8F9-43E6-9736-787A6CC9BB2F}" srcId="{484AA8FE-E2B8-4237-B3D7-753AD8BC61B6}" destId="{4DA454D5-B29D-4F4C-A2EF-1E5319AA6BB7}" srcOrd="0" destOrd="0" parTransId="{4BDD6589-B189-4D5A-B032-A90A62CBF295}" sibTransId="{F1E50C71-7C63-45AB-B3B1-A8F76101703C}"/>
    <dgm:cxn modelId="{579660BA-5AD0-4272-B7EC-7F652A0EFCAC}" srcId="{1EA9CA16-7FA0-460B-9B6D-07BD988119A9}" destId="{90BB173B-6C48-4300-A101-23971714EC3A}" srcOrd="1" destOrd="0" parTransId="{D6FA9B04-E175-4AF4-9204-92EC1202DFEA}" sibTransId="{B3EADA7E-EE0D-41E6-BCF4-365CAC7C26B4}"/>
    <dgm:cxn modelId="{844E8D46-36D5-4844-8E69-28F6BA716EC6}" srcId="{96E69C05-9E08-4011-836C-F1D9A5AD0A17}" destId="{A7930F24-494F-402C-AFC8-EE167A82C55D}" srcOrd="0" destOrd="0" parTransId="{3636972E-B731-4326-8183-91C2D6108775}" sibTransId="{9F8A4E18-6722-48A3-831D-6C2102C9E10F}"/>
    <dgm:cxn modelId="{6703A795-8476-41FC-8903-B5D944CDB382}" srcId="{C3A1F1BF-C8A6-4BE1-AB05-9CA5E3479818}" destId="{91D298CE-8005-454F-8702-ECB17EBC38DA}" srcOrd="0" destOrd="0" parTransId="{6AED7857-0F29-47D9-BC9A-E0CFDD444058}" sibTransId="{641259BA-672D-4435-8E92-725EFD991B9F}"/>
    <dgm:cxn modelId="{CB046891-684F-4285-8979-903D1D176881}" type="presOf" srcId="{1EA9CA16-7FA0-460B-9B6D-07BD988119A9}" destId="{8855F789-F2B4-47E1-A93A-976B86E46547}" srcOrd="0" destOrd="0" presId="urn:microsoft.com/office/officeart/2005/8/layout/chevron2"/>
    <dgm:cxn modelId="{F6C48C1E-7A58-408D-B268-297928A70CF2}" srcId="{1EA9CA16-7FA0-460B-9B6D-07BD988119A9}" destId="{484AA8FE-E2B8-4237-B3D7-753AD8BC61B6}" srcOrd="4" destOrd="0" parTransId="{06F7B15D-2CA7-47F8-8D46-5662EE960886}" sibTransId="{B3E90147-D850-4222-B62B-91E90BFAE1DE}"/>
    <dgm:cxn modelId="{5DDF5AEF-0B22-4FBD-9FF7-E9BE6C4347FB}" type="presOf" srcId="{96E69C05-9E08-4011-836C-F1D9A5AD0A17}" destId="{C0BC7E8F-C521-4F20-8892-A32CEF302BE9}" srcOrd="0" destOrd="0" presId="urn:microsoft.com/office/officeart/2005/8/layout/chevron2"/>
    <dgm:cxn modelId="{DD97ECF1-F368-4C35-868B-8DA7167AF887}" srcId="{1EA9CA16-7FA0-460B-9B6D-07BD988119A9}" destId="{7D3B058D-2EBB-4007-8511-AA50BB337C39}" srcOrd="2" destOrd="0" parTransId="{433D3304-2150-499A-A66B-8C7F0FF23918}" sibTransId="{BFDB50BB-3D84-4923-9B1D-425F7F5C43A1}"/>
    <dgm:cxn modelId="{B8E08C80-1B5C-4ED8-8FE6-84CBBC3ABC6C}" type="presParOf" srcId="{8855F789-F2B4-47E1-A93A-976B86E46547}" destId="{4548B971-ECB8-4F9F-B37B-CA572431F666}" srcOrd="0" destOrd="0" presId="urn:microsoft.com/office/officeart/2005/8/layout/chevron2"/>
    <dgm:cxn modelId="{3C7AD5AC-17F3-495F-BA45-9F6A77E603B9}" type="presParOf" srcId="{4548B971-ECB8-4F9F-B37B-CA572431F666}" destId="{C0BC7E8F-C521-4F20-8892-A32CEF302BE9}" srcOrd="0" destOrd="0" presId="urn:microsoft.com/office/officeart/2005/8/layout/chevron2"/>
    <dgm:cxn modelId="{FE4E6F4F-6AF9-4ECD-BE19-F9AB12CD57A3}" type="presParOf" srcId="{4548B971-ECB8-4F9F-B37B-CA572431F666}" destId="{DA0602EF-002B-45F6-A2B8-3E14A7F85477}" srcOrd="1" destOrd="0" presId="urn:microsoft.com/office/officeart/2005/8/layout/chevron2"/>
    <dgm:cxn modelId="{BA11A959-062E-4418-8C71-CB7EA5088789}" type="presParOf" srcId="{8855F789-F2B4-47E1-A93A-976B86E46547}" destId="{9C25A355-C525-44C4-9EE4-9DECEC7F35A7}" srcOrd="1" destOrd="0" presId="urn:microsoft.com/office/officeart/2005/8/layout/chevron2"/>
    <dgm:cxn modelId="{E7D50EB8-B8BF-4938-A6D6-5AB9D1266FCE}" type="presParOf" srcId="{8855F789-F2B4-47E1-A93A-976B86E46547}" destId="{9115BC38-0CCB-4247-ADAD-04DED859AED5}" srcOrd="2" destOrd="0" presId="urn:microsoft.com/office/officeart/2005/8/layout/chevron2"/>
    <dgm:cxn modelId="{B45F166D-42B0-4661-A0C1-8D5D05E0C32E}" type="presParOf" srcId="{9115BC38-0CCB-4247-ADAD-04DED859AED5}" destId="{1E629F60-8789-4D69-B557-7B89B88AFFC3}" srcOrd="0" destOrd="0" presId="urn:microsoft.com/office/officeart/2005/8/layout/chevron2"/>
    <dgm:cxn modelId="{A85A7B72-7C61-4FBE-89A8-BC2EAB8E6371}" type="presParOf" srcId="{9115BC38-0CCB-4247-ADAD-04DED859AED5}" destId="{2870D351-77DD-4EAA-956E-D7CC5716D4F1}" srcOrd="1" destOrd="0" presId="urn:microsoft.com/office/officeart/2005/8/layout/chevron2"/>
    <dgm:cxn modelId="{768A195A-3336-41EC-BE5C-587F1B0224AF}" type="presParOf" srcId="{8855F789-F2B4-47E1-A93A-976B86E46547}" destId="{9E8467CF-99AA-4E7E-A8C4-0C73C75A3CDB}" srcOrd="3" destOrd="0" presId="urn:microsoft.com/office/officeart/2005/8/layout/chevron2"/>
    <dgm:cxn modelId="{20FCB3ED-23B4-4AE3-AD18-8BA8F7ABF372}" type="presParOf" srcId="{8855F789-F2B4-47E1-A93A-976B86E46547}" destId="{FBC83879-76E3-4A26-BEC5-AD7648962EB2}" srcOrd="4" destOrd="0" presId="urn:microsoft.com/office/officeart/2005/8/layout/chevron2"/>
    <dgm:cxn modelId="{DF741829-1574-48C9-B2A4-586FD1553860}" type="presParOf" srcId="{FBC83879-76E3-4A26-BEC5-AD7648962EB2}" destId="{150136FB-215D-4B48-85F2-D9CCFAA6ED07}" srcOrd="0" destOrd="0" presId="urn:microsoft.com/office/officeart/2005/8/layout/chevron2"/>
    <dgm:cxn modelId="{1D2C4372-CB9E-458B-9DCB-FCDDDA2F7F30}" type="presParOf" srcId="{FBC83879-76E3-4A26-BEC5-AD7648962EB2}" destId="{D98396BA-4D87-4B61-9B4C-C7CDAED71CD4}" srcOrd="1" destOrd="0" presId="urn:microsoft.com/office/officeart/2005/8/layout/chevron2"/>
    <dgm:cxn modelId="{82A23EF5-E5F1-4FA2-BF16-D39F91DDA49F}" type="presParOf" srcId="{8855F789-F2B4-47E1-A93A-976B86E46547}" destId="{A31DBCFE-843C-423B-BCCB-C0B929E84877}" srcOrd="5" destOrd="0" presId="urn:microsoft.com/office/officeart/2005/8/layout/chevron2"/>
    <dgm:cxn modelId="{3336AB69-5F4D-472F-A082-8E39192C7475}" type="presParOf" srcId="{8855F789-F2B4-47E1-A93A-976B86E46547}" destId="{763B6E92-C71A-4639-B372-375E8E9DE359}" srcOrd="6" destOrd="0" presId="urn:microsoft.com/office/officeart/2005/8/layout/chevron2"/>
    <dgm:cxn modelId="{234FA4AD-E5F0-4B16-B44E-026D16712D8A}" type="presParOf" srcId="{763B6E92-C71A-4639-B372-375E8E9DE359}" destId="{298CF710-443E-46DB-A261-5D7EE82D1D83}" srcOrd="0" destOrd="0" presId="urn:microsoft.com/office/officeart/2005/8/layout/chevron2"/>
    <dgm:cxn modelId="{12071335-6080-48E2-9434-EA7ADB7A7308}" type="presParOf" srcId="{763B6E92-C71A-4639-B372-375E8E9DE359}" destId="{D162BD00-77E3-4810-AB65-F49BC3AA7C4F}" srcOrd="1" destOrd="0" presId="urn:microsoft.com/office/officeart/2005/8/layout/chevron2"/>
    <dgm:cxn modelId="{DD6D20A2-2D51-429B-B9CA-5C21D316342D}" type="presParOf" srcId="{8855F789-F2B4-47E1-A93A-976B86E46547}" destId="{5949D0A1-0F31-4629-B405-C7B8C1C19580}" srcOrd="7" destOrd="0" presId="urn:microsoft.com/office/officeart/2005/8/layout/chevron2"/>
    <dgm:cxn modelId="{9C31391E-4410-4C4C-9F53-A75E7CE82C87}" type="presParOf" srcId="{8855F789-F2B4-47E1-A93A-976B86E46547}" destId="{4745C638-B308-47BD-93A0-6F055D82EB87}" srcOrd="8" destOrd="0" presId="urn:microsoft.com/office/officeart/2005/8/layout/chevron2"/>
    <dgm:cxn modelId="{C18BC925-783B-4775-8D2B-C21FC67426F0}" type="presParOf" srcId="{4745C638-B308-47BD-93A0-6F055D82EB87}" destId="{B52E08AB-C777-4DEA-88A4-2A602ED8C5F1}" srcOrd="0" destOrd="0" presId="urn:microsoft.com/office/officeart/2005/8/layout/chevron2"/>
    <dgm:cxn modelId="{E7F628FA-7544-4E13-B995-D154D3AACC19}" type="presParOf" srcId="{4745C638-B308-47BD-93A0-6F055D82EB87}" destId="{111A22BC-3AEE-4E63-B333-6D9355A019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58D2369-9B4C-48DF-B872-0BAA040CFE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51F1AC-0A38-43AC-864B-65D6CEB44E4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Поддержка отдельных категорий граждан, работающих и проживающих в сельской местности </a:t>
          </a:r>
        </a:p>
        <a:p>
          <a:pPr rtl="0"/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2023 год-181 379,8 тыс. рублей, 2024 год-188 435,4 тыс. рублей, 2025 год-195 644,0 тыс. рублей</a:t>
          </a:r>
          <a:endParaRPr lang="ru-RU" sz="16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F60E3B0-1D0A-4108-B507-61B8D9405D39}" type="parTrans" cxnId="{FFED437E-EC65-4589-A3E4-DB10FBC200AD}">
      <dgm:prSet/>
      <dgm:spPr/>
      <dgm:t>
        <a:bodyPr/>
        <a:lstStyle/>
        <a:p>
          <a:endParaRPr lang="ru-RU"/>
        </a:p>
      </dgm:t>
    </dgm:pt>
    <dgm:pt modelId="{A4A3472F-4C72-4F81-882B-4D648DE1F9DE}" type="sibTrans" cxnId="{FFED437E-EC65-4589-A3E4-DB10FBC200AD}">
      <dgm:prSet/>
      <dgm:spPr/>
      <dgm:t>
        <a:bodyPr/>
        <a:lstStyle/>
        <a:p>
          <a:endParaRPr lang="ru-RU"/>
        </a:p>
      </dgm:t>
    </dgm:pt>
    <dgm:pt modelId="{B3BD739D-F9BA-45E3-B9AC-46D012B2B661}" type="pres">
      <dgm:prSet presAssocID="{058D2369-9B4C-48DF-B872-0BAA040CFE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91EADF-C3F9-41DC-A170-3467786073AF}" type="pres">
      <dgm:prSet presAssocID="{E451F1AC-0A38-43AC-864B-65D6CEB44E4E}" presName="parentText" presStyleLbl="node1" presStyleIdx="0" presStyleCnt="1" custLinFactNeighborY="12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ED437E-EC65-4589-A3E4-DB10FBC200AD}" srcId="{058D2369-9B4C-48DF-B872-0BAA040CFE33}" destId="{E451F1AC-0A38-43AC-864B-65D6CEB44E4E}" srcOrd="0" destOrd="0" parTransId="{BF60E3B0-1D0A-4108-B507-61B8D9405D39}" sibTransId="{A4A3472F-4C72-4F81-882B-4D648DE1F9DE}"/>
    <dgm:cxn modelId="{240EC3DB-CBF1-40EE-9A1F-E5ED7F54CD4A}" type="presOf" srcId="{058D2369-9B4C-48DF-B872-0BAA040CFE33}" destId="{B3BD739D-F9BA-45E3-B9AC-46D012B2B661}" srcOrd="0" destOrd="0" presId="urn:microsoft.com/office/officeart/2005/8/layout/vList2"/>
    <dgm:cxn modelId="{123B0E11-80DF-4595-9F54-21F0D84A334C}" type="presOf" srcId="{E451F1AC-0A38-43AC-864B-65D6CEB44E4E}" destId="{BB91EADF-C3F9-41DC-A170-3467786073AF}" srcOrd="0" destOrd="0" presId="urn:microsoft.com/office/officeart/2005/8/layout/vList2"/>
    <dgm:cxn modelId="{414E7687-49C7-4353-9148-66ABAA689ACC}" type="presParOf" srcId="{B3BD739D-F9BA-45E3-B9AC-46D012B2B661}" destId="{BB91EADF-C3F9-41DC-A170-3467786073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A94763D-7ACE-44D8-AEB1-FF2161DC2B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282125-04C5-496C-9055-F28DFFF9B80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Ежемесячная денежная выплата в связи с рождением (усыновлением) первого ребенка</a:t>
          </a:r>
        </a:p>
        <a:p>
          <a:pPr rtl="0"/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2023 год-77 253,3 тыс. рублей, 2024 год-80 338,5 тыс. рублей, 2025 год-0,0 тыс. рублей</a:t>
          </a:r>
          <a:endParaRPr lang="ru-RU" sz="16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DCC795-33D7-416D-ACC5-0EE1E1463889}" type="parTrans" cxnId="{303790A4-8788-416F-AB37-ECF25B25E297}">
      <dgm:prSet/>
      <dgm:spPr/>
      <dgm:t>
        <a:bodyPr/>
        <a:lstStyle/>
        <a:p>
          <a:endParaRPr lang="ru-RU"/>
        </a:p>
      </dgm:t>
    </dgm:pt>
    <dgm:pt modelId="{C39FE766-614C-42E8-8CF6-DFFE3234E02E}" type="sibTrans" cxnId="{303790A4-8788-416F-AB37-ECF25B25E297}">
      <dgm:prSet/>
      <dgm:spPr/>
      <dgm:t>
        <a:bodyPr/>
        <a:lstStyle/>
        <a:p>
          <a:endParaRPr lang="ru-RU"/>
        </a:p>
      </dgm:t>
    </dgm:pt>
    <dgm:pt modelId="{3D66A8E3-B91B-46B3-91CB-ECA8232C7941}" type="pres">
      <dgm:prSet presAssocID="{BA94763D-7ACE-44D8-AEB1-FF2161DC2B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27BD9-6073-4098-970E-09D33B3940BA}" type="pres">
      <dgm:prSet presAssocID="{C1282125-04C5-496C-9055-F28DFFF9B8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3790A4-8788-416F-AB37-ECF25B25E297}" srcId="{BA94763D-7ACE-44D8-AEB1-FF2161DC2B3C}" destId="{C1282125-04C5-496C-9055-F28DFFF9B803}" srcOrd="0" destOrd="0" parTransId="{12DCC795-33D7-416D-ACC5-0EE1E1463889}" sibTransId="{C39FE766-614C-42E8-8CF6-DFFE3234E02E}"/>
    <dgm:cxn modelId="{845A8513-04BD-44FD-BF53-738FE97CEEF0}" type="presOf" srcId="{BA94763D-7ACE-44D8-AEB1-FF2161DC2B3C}" destId="{3D66A8E3-B91B-46B3-91CB-ECA8232C7941}" srcOrd="0" destOrd="0" presId="urn:microsoft.com/office/officeart/2005/8/layout/vList2"/>
    <dgm:cxn modelId="{2157E76B-D849-4E72-8471-7516AD2F716C}" type="presOf" srcId="{C1282125-04C5-496C-9055-F28DFFF9B803}" destId="{5CD27BD9-6073-4098-970E-09D33B3940BA}" srcOrd="0" destOrd="0" presId="urn:microsoft.com/office/officeart/2005/8/layout/vList2"/>
    <dgm:cxn modelId="{57C2234C-D123-4D7F-8D91-57A735CB4814}" type="presParOf" srcId="{3D66A8E3-B91B-46B3-91CB-ECA8232C7941}" destId="{5CD27BD9-6073-4098-970E-09D33B3940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5F4F199-9CF8-4725-90F1-878FA04E05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715C02-68F4-4BD3-A2AC-5676B390E2B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Ежегодные денежные выплаты лицам, награжденным нагрудным знаком «Почетный донор России» </a:t>
          </a:r>
        </a:p>
        <a:p>
          <a:pPr rtl="0"/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2023 год-5 719,7 тыс. рублей, 2024 год-5 949,0 тыс. рублей, 2025 год-0,0 тыс. рублей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D53796-0B7E-4D4D-9645-36B6A1AA44E7}" type="parTrans" cxnId="{FC2EDC24-A31F-47E3-A036-C4547B704837}">
      <dgm:prSet/>
      <dgm:spPr/>
      <dgm:t>
        <a:bodyPr/>
        <a:lstStyle/>
        <a:p>
          <a:endParaRPr lang="ru-RU"/>
        </a:p>
      </dgm:t>
    </dgm:pt>
    <dgm:pt modelId="{2B8FA2FD-75A6-45E1-A243-CA09ABBA6709}" type="sibTrans" cxnId="{FC2EDC24-A31F-47E3-A036-C4547B704837}">
      <dgm:prSet/>
      <dgm:spPr/>
      <dgm:t>
        <a:bodyPr/>
        <a:lstStyle/>
        <a:p>
          <a:endParaRPr lang="ru-RU"/>
        </a:p>
      </dgm:t>
    </dgm:pt>
    <dgm:pt modelId="{7F973C49-0A65-414A-8791-BB5D57783E66}" type="pres">
      <dgm:prSet presAssocID="{85F4F199-9CF8-4725-90F1-878FA04E05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CB3DE-37B7-437C-8412-2F8DCBD75BD2}" type="pres">
      <dgm:prSet presAssocID="{E1715C02-68F4-4BD3-A2AC-5676B390E2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2EDC24-A31F-47E3-A036-C4547B704837}" srcId="{85F4F199-9CF8-4725-90F1-878FA04E05C2}" destId="{E1715C02-68F4-4BD3-A2AC-5676B390E2B0}" srcOrd="0" destOrd="0" parTransId="{F0D53796-0B7E-4D4D-9645-36B6A1AA44E7}" sibTransId="{2B8FA2FD-75A6-45E1-A243-CA09ABBA6709}"/>
    <dgm:cxn modelId="{998D5B40-0C56-41AA-813B-840E2051A178}" type="presOf" srcId="{E1715C02-68F4-4BD3-A2AC-5676B390E2B0}" destId="{0D8CB3DE-37B7-437C-8412-2F8DCBD75BD2}" srcOrd="0" destOrd="0" presId="urn:microsoft.com/office/officeart/2005/8/layout/vList2"/>
    <dgm:cxn modelId="{75FCB328-BF51-41D4-BA73-C965204203CD}" type="presOf" srcId="{85F4F199-9CF8-4725-90F1-878FA04E05C2}" destId="{7F973C49-0A65-414A-8791-BB5D57783E66}" srcOrd="0" destOrd="0" presId="urn:microsoft.com/office/officeart/2005/8/layout/vList2"/>
    <dgm:cxn modelId="{A3A5495C-B6DC-45C9-B429-FCF333467FF0}" type="presParOf" srcId="{7F973C49-0A65-414A-8791-BB5D57783E66}" destId="{0D8CB3DE-37B7-437C-8412-2F8DCBD75B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2FE027E-8D59-4144-93F7-6973E11B4752}" type="doc">
      <dgm:prSet loTypeId="urn:microsoft.com/office/officeart/2005/8/layout/vList2" loCatId="list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6DE2735-72A2-41A2-89D3-229FAA444F94}">
      <dgm:prSet custT="1"/>
      <dgm:spPr/>
      <dgm:t>
        <a:bodyPr/>
        <a:lstStyle/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2023 год </a:t>
          </a:r>
        </a:p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3 584,5</a:t>
          </a:r>
        </a:p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57B81AB4-C2C6-4790-AF1B-6E6A6F875042}" type="parTrans" cxnId="{E0D1E7FD-F7B5-47C0-AE04-2B2F3F392326}">
      <dgm:prSet/>
      <dgm:spPr/>
      <dgm:t>
        <a:bodyPr/>
        <a:lstStyle/>
        <a:p>
          <a:endParaRPr lang="ru-RU"/>
        </a:p>
      </dgm:t>
    </dgm:pt>
    <dgm:pt modelId="{FD0D97D0-992C-497E-BFCB-52AF468CE794}" type="sibTrans" cxnId="{E0D1E7FD-F7B5-47C0-AE04-2B2F3F392326}">
      <dgm:prSet/>
      <dgm:spPr/>
      <dgm:t>
        <a:bodyPr/>
        <a:lstStyle/>
        <a:p>
          <a:endParaRPr lang="ru-RU"/>
        </a:p>
      </dgm:t>
    </dgm:pt>
    <dgm:pt modelId="{6E93E9A7-2850-426C-B9D6-F5B75FE73398}" type="pres">
      <dgm:prSet presAssocID="{62FE027E-8D59-4144-93F7-6973E11B47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BD2A1-0D10-4652-9AF3-4C63F4DC35F1}" type="pres">
      <dgm:prSet presAssocID="{D6DE2735-72A2-41A2-89D3-229FAA444F94}" presName="parentText" presStyleLbl="node1" presStyleIdx="0" presStyleCnt="1" custLinFactNeighborX="-1451" custLinFactNeighborY="-424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EF46E-12FE-4812-92F7-46C646B6E283}" type="presOf" srcId="{62FE027E-8D59-4144-93F7-6973E11B4752}" destId="{6E93E9A7-2850-426C-B9D6-F5B75FE73398}" srcOrd="0" destOrd="0" presId="urn:microsoft.com/office/officeart/2005/8/layout/vList2"/>
    <dgm:cxn modelId="{E0D1E7FD-F7B5-47C0-AE04-2B2F3F392326}" srcId="{62FE027E-8D59-4144-93F7-6973E11B4752}" destId="{D6DE2735-72A2-41A2-89D3-229FAA444F94}" srcOrd="0" destOrd="0" parTransId="{57B81AB4-C2C6-4790-AF1B-6E6A6F875042}" sibTransId="{FD0D97D0-992C-497E-BFCB-52AF468CE794}"/>
    <dgm:cxn modelId="{77A94EB6-8862-4A85-912E-0FB3CB3E4BE2}" type="presOf" srcId="{D6DE2735-72A2-41A2-89D3-229FAA444F94}" destId="{F71BD2A1-0D10-4652-9AF3-4C63F4DC35F1}" srcOrd="0" destOrd="0" presId="urn:microsoft.com/office/officeart/2005/8/layout/vList2"/>
    <dgm:cxn modelId="{D6D0D165-CE89-44B0-B57A-D08AF7297E24}" type="presParOf" srcId="{6E93E9A7-2850-426C-B9D6-F5B75FE73398}" destId="{F71BD2A1-0D10-4652-9AF3-4C63F4DC35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A17A4C0-D2C7-4D38-A53D-98BFBE43510D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20055-7E74-4AEE-8AA6-EAAF2CA4A310}">
      <dgm:prSet custT="1"/>
      <dgm:spPr/>
      <dgm:t>
        <a:bodyPr/>
        <a:lstStyle/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2024 год </a:t>
          </a:r>
        </a:p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467,0</a:t>
          </a:r>
        </a:p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9B0809C-874A-4618-94C5-AC3339E0E918}" type="parTrans" cxnId="{DCA8F3BD-2231-4E55-9532-F408D008785D}">
      <dgm:prSet/>
      <dgm:spPr/>
      <dgm:t>
        <a:bodyPr/>
        <a:lstStyle/>
        <a:p>
          <a:endParaRPr lang="ru-RU"/>
        </a:p>
      </dgm:t>
    </dgm:pt>
    <dgm:pt modelId="{5E4BA59A-79CD-4EB6-A640-BFC3F1D6FE35}" type="sibTrans" cxnId="{DCA8F3BD-2231-4E55-9532-F408D008785D}">
      <dgm:prSet/>
      <dgm:spPr/>
      <dgm:t>
        <a:bodyPr/>
        <a:lstStyle/>
        <a:p>
          <a:endParaRPr lang="ru-RU"/>
        </a:p>
      </dgm:t>
    </dgm:pt>
    <dgm:pt modelId="{1A667E5D-90D1-41FC-BCAE-6667744A3CB3}" type="pres">
      <dgm:prSet presAssocID="{6A17A4C0-D2C7-4D38-A53D-98BFBE4351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9E6B6-F99F-45F7-A38A-1AE9545FED1E}" type="pres">
      <dgm:prSet presAssocID="{A8620055-7E74-4AEE-8AA6-EAAF2CA4A310}" presName="parentText" presStyleLbl="node1" presStyleIdx="0" presStyleCnt="1" custLinFactNeighborX="540" custLinFactNeighborY="-65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A8F3BD-2231-4E55-9532-F408D008785D}" srcId="{6A17A4C0-D2C7-4D38-A53D-98BFBE43510D}" destId="{A8620055-7E74-4AEE-8AA6-EAAF2CA4A310}" srcOrd="0" destOrd="0" parTransId="{A9B0809C-874A-4618-94C5-AC3339E0E918}" sibTransId="{5E4BA59A-79CD-4EB6-A640-BFC3F1D6FE35}"/>
    <dgm:cxn modelId="{A5D9B62A-906D-4B5D-A851-ED6E871A272B}" type="presOf" srcId="{A8620055-7E74-4AEE-8AA6-EAAF2CA4A310}" destId="{4D29E6B6-F99F-45F7-A38A-1AE9545FED1E}" srcOrd="0" destOrd="0" presId="urn:microsoft.com/office/officeart/2005/8/layout/vList2"/>
    <dgm:cxn modelId="{E855C53C-EFB3-4A94-A37B-9E383DB9A115}" type="presOf" srcId="{6A17A4C0-D2C7-4D38-A53D-98BFBE43510D}" destId="{1A667E5D-90D1-41FC-BCAE-6667744A3CB3}" srcOrd="0" destOrd="0" presId="urn:microsoft.com/office/officeart/2005/8/layout/vList2"/>
    <dgm:cxn modelId="{0A17A0EA-9112-4062-9569-04BB041444D4}" type="presParOf" srcId="{1A667E5D-90D1-41FC-BCAE-6667744A3CB3}" destId="{4D29E6B6-F99F-45F7-A38A-1AE9545FED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02243E0-DBF7-47D1-AA52-BC365F20118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EA0241C-1A0C-462F-9BD8-DA68846A73F3}">
      <dgm:prSet phldrT="[Текст]" custT="1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«Демография»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800" b="1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2023 – 187 276,8 тыс. рублей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800" b="1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2024 – 206 589,8 тыс. рублей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800" b="1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2025 – 42 934,3 тыс. рублей</a:t>
          </a:r>
          <a:endParaRPr lang="ru-RU" sz="1800" b="1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89721-A743-4CED-B5F2-C8BADBC40AC7}" type="parTrans" cxnId="{81FA7266-1D6D-4CC4-AF95-94A692890927}">
      <dgm:prSet/>
      <dgm:spPr/>
      <dgm:t>
        <a:bodyPr/>
        <a:lstStyle/>
        <a:p>
          <a:endParaRPr lang="ru-RU"/>
        </a:p>
      </dgm:t>
    </dgm:pt>
    <dgm:pt modelId="{3E80E752-9C30-473B-A544-255CFAD0A945}" type="sibTrans" cxnId="{81FA7266-1D6D-4CC4-AF95-94A692890927}">
      <dgm:prSet/>
      <dgm:spPr/>
      <dgm:t>
        <a:bodyPr/>
        <a:lstStyle/>
        <a:p>
          <a:endParaRPr lang="ru-RU"/>
        </a:p>
      </dgm:t>
    </dgm:pt>
    <dgm:pt modelId="{C25927A6-2A80-45EE-9333-A572A186987F}" type="pres">
      <dgm:prSet presAssocID="{602243E0-DBF7-47D1-AA52-BC365F20118B}" presName="Name0" presStyleCnt="0">
        <dgm:presLayoutVars>
          <dgm:dir/>
          <dgm:animLvl val="lvl"/>
          <dgm:resizeHandles val="exact"/>
        </dgm:presLayoutVars>
      </dgm:prSet>
      <dgm:spPr/>
    </dgm:pt>
    <dgm:pt modelId="{84FD3A75-D34B-48D3-AA93-051625F4D8BE}" type="pres">
      <dgm:prSet presAssocID="{602243E0-DBF7-47D1-AA52-BC365F20118B}" presName="dummy" presStyleCnt="0"/>
      <dgm:spPr/>
    </dgm:pt>
    <dgm:pt modelId="{4125F38B-6197-4E7A-B646-7077570B5D91}" type="pres">
      <dgm:prSet presAssocID="{602243E0-DBF7-47D1-AA52-BC365F20118B}" presName="linH" presStyleCnt="0"/>
      <dgm:spPr/>
    </dgm:pt>
    <dgm:pt modelId="{D6D23EA0-FA57-4F16-86CD-E7579F832938}" type="pres">
      <dgm:prSet presAssocID="{602243E0-DBF7-47D1-AA52-BC365F20118B}" presName="padding1" presStyleCnt="0"/>
      <dgm:spPr/>
    </dgm:pt>
    <dgm:pt modelId="{3B933501-B8BF-4F62-9F13-21DDDE1507FA}" type="pres">
      <dgm:prSet presAssocID="{AEA0241C-1A0C-462F-9BD8-DA68846A73F3}" presName="linV" presStyleCnt="0"/>
      <dgm:spPr/>
    </dgm:pt>
    <dgm:pt modelId="{9A3BC0F2-CC4C-4D91-B897-A047D9BF9F0C}" type="pres">
      <dgm:prSet presAssocID="{AEA0241C-1A0C-462F-9BD8-DA68846A73F3}" presName="spVertical1" presStyleCnt="0"/>
      <dgm:spPr/>
    </dgm:pt>
    <dgm:pt modelId="{36867EF6-2DC7-4B0B-BD36-DFC0B8ABCA1E}" type="pres">
      <dgm:prSet presAssocID="{AEA0241C-1A0C-462F-9BD8-DA68846A73F3}" presName="parTx" presStyleLbl="revTx" presStyleIdx="0" presStyleCnt="1" custScaleY="155090" custLinFactNeighborX="11400" custLinFactNeighborY="-49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079F2-D649-4DF1-AF61-D0343D8089AB}" type="pres">
      <dgm:prSet presAssocID="{AEA0241C-1A0C-462F-9BD8-DA68846A73F3}" presName="spVertical2" presStyleCnt="0"/>
      <dgm:spPr/>
    </dgm:pt>
    <dgm:pt modelId="{0AD558EE-5F60-405A-837D-A2614156B600}" type="pres">
      <dgm:prSet presAssocID="{AEA0241C-1A0C-462F-9BD8-DA68846A73F3}" presName="spVertical3" presStyleCnt="0"/>
      <dgm:spPr/>
    </dgm:pt>
    <dgm:pt modelId="{2C524CB1-686E-471B-A558-DBDE1D8D3055}" type="pres">
      <dgm:prSet presAssocID="{602243E0-DBF7-47D1-AA52-BC365F20118B}" presName="padding2" presStyleCnt="0"/>
      <dgm:spPr/>
    </dgm:pt>
    <dgm:pt modelId="{49C9B960-30FE-4DEA-8B0D-24C2D5FF051D}" type="pres">
      <dgm:prSet presAssocID="{602243E0-DBF7-47D1-AA52-BC365F20118B}" presName="negArrow" presStyleCnt="0"/>
      <dgm:spPr/>
    </dgm:pt>
    <dgm:pt modelId="{26FAE640-9FC3-4E61-8151-4AF300A08FB5}" type="pres">
      <dgm:prSet presAssocID="{602243E0-DBF7-47D1-AA52-BC365F20118B}" presName="backgroundArrow" presStyleLbl="node1" presStyleIdx="0" presStyleCnt="1" custScaleY="157912" custLinFactNeighborX="-1694" custLinFactNeighborY="-10089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</dgm:ptLst>
  <dgm:cxnLst>
    <dgm:cxn modelId="{285CCD82-01A0-4342-814F-844197056A73}" type="presOf" srcId="{AEA0241C-1A0C-462F-9BD8-DA68846A73F3}" destId="{36867EF6-2DC7-4B0B-BD36-DFC0B8ABCA1E}" srcOrd="0" destOrd="0" presId="urn:microsoft.com/office/officeart/2005/8/layout/hProcess3"/>
    <dgm:cxn modelId="{CAE101EC-1A5B-4762-86B3-8BF5187742BA}" type="presOf" srcId="{602243E0-DBF7-47D1-AA52-BC365F20118B}" destId="{C25927A6-2A80-45EE-9333-A572A186987F}" srcOrd="0" destOrd="0" presId="urn:microsoft.com/office/officeart/2005/8/layout/hProcess3"/>
    <dgm:cxn modelId="{81FA7266-1D6D-4CC4-AF95-94A692890927}" srcId="{602243E0-DBF7-47D1-AA52-BC365F20118B}" destId="{AEA0241C-1A0C-462F-9BD8-DA68846A73F3}" srcOrd="0" destOrd="0" parTransId="{22989721-A743-4CED-B5F2-C8BADBC40AC7}" sibTransId="{3E80E752-9C30-473B-A544-255CFAD0A945}"/>
    <dgm:cxn modelId="{999D4CAA-0CF1-4133-81EE-BB80B4945158}" type="presParOf" srcId="{C25927A6-2A80-45EE-9333-A572A186987F}" destId="{84FD3A75-D34B-48D3-AA93-051625F4D8BE}" srcOrd="0" destOrd="0" presId="urn:microsoft.com/office/officeart/2005/8/layout/hProcess3"/>
    <dgm:cxn modelId="{1FC76B47-197E-4E64-8288-6E112C8F0374}" type="presParOf" srcId="{C25927A6-2A80-45EE-9333-A572A186987F}" destId="{4125F38B-6197-4E7A-B646-7077570B5D91}" srcOrd="1" destOrd="0" presId="urn:microsoft.com/office/officeart/2005/8/layout/hProcess3"/>
    <dgm:cxn modelId="{74EED5E9-9755-42AD-BD83-424D7B34A0C4}" type="presParOf" srcId="{4125F38B-6197-4E7A-B646-7077570B5D91}" destId="{D6D23EA0-FA57-4F16-86CD-E7579F832938}" srcOrd="0" destOrd="0" presId="urn:microsoft.com/office/officeart/2005/8/layout/hProcess3"/>
    <dgm:cxn modelId="{ACE37FAE-51BD-4F6C-B609-499FE3EBB0D6}" type="presParOf" srcId="{4125F38B-6197-4E7A-B646-7077570B5D91}" destId="{3B933501-B8BF-4F62-9F13-21DDDE1507FA}" srcOrd="1" destOrd="0" presId="urn:microsoft.com/office/officeart/2005/8/layout/hProcess3"/>
    <dgm:cxn modelId="{8EBE18F6-A623-4191-A712-61827348D25C}" type="presParOf" srcId="{3B933501-B8BF-4F62-9F13-21DDDE1507FA}" destId="{9A3BC0F2-CC4C-4D91-B897-A047D9BF9F0C}" srcOrd="0" destOrd="0" presId="urn:microsoft.com/office/officeart/2005/8/layout/hProcess3"/>
    <dgm:cxn modelId="{4B557A99-C1FC-4792-977C-7562751E6926}" type="presParOf" srcId="{3B933501-B8BF-4F62-9F13-21DDDE1507FA}" destId="{36867EF6-2DC7-4B0B-BD36-DFC0B8ABCA1E}" srcOrd="1" destOrd="0" presId="urn:microsoft.com/office/officeart/2005/8/layout/hProcess3"/>
    <dgm:cxn modelId="{60AF8067-C2E2-4764-AE90-3D6BB99F53B1}" type="presParOf" srcId="{3B933501-B8BF-4F62-9F13-21DDDE1507FA}" destId="{7D2079F2-D649-4DF1-AF61-D0343D8089AB}" srcOrd="2" destOrd="0" presId="urn:microsoft.com/office/officeart/2005/8/layout/hProcess3"/>
    <dgm:cxn modelId="{F8B5480C-929B-4E80-834C-3FB6DD23B61B}" type="presParOf" srcId="{3B933501-B8BF-4F62-9F13-21DDDE1507FA}" destId="{0AD558EE-5F60-405A-837D-A2614156B600}" srcOrd="3" destOrd="0" presId="urn:microsoft.com/office/officeart/2005/8/layout/hProcess3"/>
    <dgm:cxn modelId="{2D92037A-A15A-4E0C-A66B-BDB8D8D9318A}" type="presParOf" srcId="{4125F38B-6197-4E7A-B646-7077570B5D91}" destId="{2C524CB1-686E-471B-A558-DBDE1D8D3055}" srcOrd="2" destOrd="0" presId="urn:microsoft.com/office/officeart/2005/8/layout/hProcess3"/>
    <dgm:cxn modelId="{EA4052DD-EEAD-4C8F-A915-77DF76FDBD8B}" type="presParOf" srcId="{4125F38B-6197-4E7A-B646-7077570B5D91}" destId="{49C9B960-30FE-4DEA-8B0D-24C2D5FF051D}" srcOrd="3" destOrd="0" presId="urn:microsoft.com/office/officeart/2005/8/layout/hProcess3"/>
    <dgm:cxn modelId="{FD3EB8DF-C760-4202-91AE-14CCBCBED06E}" type="presParOf" srcId="{4125F38B-6197-4E7A-B646-7077570B5D91}" destId="{26FAE640-9FC3-4E61-8151-4AF300A08FB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F1FDA71-52DC-4FAF-ACAA-AEC210C71F1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8D6E4-065D-488F-8D28-D153B9EEA67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none" baseline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Направление расходов дорожного фонда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none" baseline="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2000" b="1" u="none" baseline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района</a:t>
          </a:r>
          <a:endParaRPr lang="ru-RU" sz="2000" u="none" baseline="0" dirty="0">
            <a:solidFill>
              <a:schemeClr val="accent6">
                <a:lumMod val="75000"/>
              </a:schemeClr>
            </a:solidFill>
          </a:endParaRPr>
        </a:p>
      </dgm:t>
    </dgm:pt>
    <dgm:pt modelId="{90688E9D-54EF-4215-8FD2-6F57A67A599B}" type="parTrans" cxnId="{7B3DED2A-89EF-40FF-AC18-951C3B35DFDC}">
      <dgm:prSet/>
      <dgm:spPr/>
      <dgm:t>
        <a:bodyPr/>
        <a:lstStyle/>
        <a:p>
          <a:endParaRPr lang="ru-RU"/>
        </a:p>
      </dgm:t>
    </dgm:pt>
    <dgm:pt modelId="{01A1B437-C155-4009-A0D3-19497952C8EE}" type="sibTrans" cxnId="{7B3DED2A-89EF-40FF-AC18-951C3B35DFDC}">
      <dgm:prSet/>
      <dgm:spPr/>
      <dgm:t>
        <a:bodyPr/>
        <a:lstStyle/>
        <a:p>
          <a:endParaRPr lang="ru-RU"/>
        </a:p>
      </dgm:t>
    </dgm:pt>
    <dgm:pt modelId="{DC17B358-9A14-4C34-8522-3F7882AEDAE3}">
      <dgm:prSet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дорожной деятельности в отношении автомобильных дорог местного значения</a:t>
          </a:r>
        </a:p>
      </dgm:t>
    </dgm:pt>
    <dgm:pt modelId="{6D96E5AF-49D3-4FF5-8814-9395CAD7710C}" type="parTrans" cxnId="{29B50ECD-7D1B-4120-8B23-5B7A91683A1E}">
      <dgm:prSet/>
      <dgm:spPr/>
      <dgm:t>
        <a:bodyPr/>
        <a:lstStyle/>
        <a:p>
          <a:endParaRPr lang="ru-RU"/>
        </a:p>
      </dgm:t>
    </dgm:pt>
    <dgm:pt modelId="{22EDD249-391A-49FF-A349-5DEC9CE35086}" type="sibTrans" cxnId="{29B50ECD-7D1B-4120-8B23-5B7A91683A1E}">
      <dgm:prSet/>
      <dgm:spPr/>
      <dgm:t>
        <a:bodyPr/>
        <a:lstStyle/>
        <a:p>
          <a:endParaRPr lang="ru-RU"/>
        </a:p>
      </dgm:t>
    </dgm:pt>
    <dgm:pt modelId="{F8ECE00B-202A-49FE-86C2-C45EF3762899}">
      <dgm:prSet custT="1"/>
      <dgm:spPr/>
      <dgm:t>
        <a:bodyPr/>
        <a:lstStyle/>
        <a:p>
          <a:r>
            <a:rPr lang="ru-RU" sz="15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из областного и районного бюджетов бюджетам поселений на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a:t>
          </a:r>
          <a:endParaRPr lang="ru-RU" sz="15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25A6BFF-D887-43DA-B9E1-1FB3FC88BF08}" type="parTrans" cxnId="{7F76ECC8-717E-4229-805C-38291FA04599}">
      <dgm:prSet/>
      <dgm:spPr/>
      <dgm:t>
        <a:bodyPr/>
        <a:lstStyle/>
        <a:p>
          <a:endParaRPr lang="ru-RU"/>
        </a:p>
      </dgm:t>
    </dgm:pt>
    <dgm:pt modelId="{53704904-FCB0-4DB7-B92E-082DEB3A778E}" type="sibTrans" cxnId="{7F76ECC8-717E-4229-805C-38291FA04599}">
      <dgm:prSet/>
      <dgm:spPr/>
      <dgm:t>
        <a:bodyPr/>
        <a:lstStyle/>
        <a:p>
          <a:endParaRPr lang="ru-RU"/>
        </a:p>
      </dgm:t>
    </dgm:pt>
    <dgm:pt modelId="{182EE62D-7460-44C8-BA87-4BD5FC3C2BB4}" type="pres">
      <dgm:prSet presAssocID="{9F1FDA71-52DC-4FAF-ACAA-AEC210C71F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634F96-C699-4199-BEB0-799411DB9D3E}" type="pres">
      <dgm:prSet presAssocID="{29D8D6E4-065D-488F-8D28-D153B9EEA67D}" presName="hierRoot1" presStyleCnt="0"/>
      <dgm:spPr/>
    </dgm:pt>
    <dgm:pt modelId="{1B50EB6E-670C-4FFD-9F39-CBA9DABA3CF8}" type="pres">
      <dgm:prSet presAssocID="{29D8D6E4-065D-488F-8D28-D153B9EEA67D}" presName="composite" presStyleCnt="0"/>
      <dgm:spPr/>
    </dgm:pt>
    <dgm:pt modelId="{1AE7D1B1-547F-42E5-A1EB-B6B9AAD1B5C3}" type="pres">
      <dgm:prSet presAssocID="{29D8D6E4-065D-488F-8D28-D153B9EEA67D}" presName="background" presStyleLbl="node0" presStyleIdx="0" presStyleCnt="1"/>
      <dgm:spPr/>
    </dgm:pt>
    <dgm:pt modelId="{CE29FF39-BC16-4DDD-87B0-8E1D80C200A8}" type="pres">
      <dgm:prSet presAssocID="{29D8D6E4-065D-488F-8D28-D153B9EEA67D}" presName="text" presStyleLbl="fgAcc0" presStyleIdx="0" presStyleCnt="1" custScaleX="298687" custScaleY="475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0C5FB1-565D-488B-9852-669D0E2EAD16}" type="pres">
      <dgm:prSet presAssocID="{29D8D6E4-065D-488F-8D28-D153B9EEA67D}" presName="hierChild2" presStyleCnt="0"/>
      <dgm:spPr/>
    </dgm:pt>
    <dgm:pt modelId="{CED29FA4-E1F4-4A30-A0AF-BD13DCB3BDEC}" type="pres">
      <dgm:prSet presAssocID="{6D96E5AF-49D3-4FF5-8814-9395CAD7710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5AC2A05-154F-40F8-BB58-27D59B64B4BB}" type="pres">
      <dgm:prSet presAssocID="{DC17B358-9A14-4C34-8522-3F7882AEDAE3}" presName="hierRoot2" presStyleCnt="0"/>
      <dgm:spPr/>
    </dgm:pt>
    <dgm:pt modelId="{05C46348-E985-43A3-9B3A-F0B61DE52311}" type="pres">
      <dgm:prSet presAssocID="{DC17B358-9A14-4C34-8522-3F7882AEDAE3}" presName="composite2" presStyleCnt="0"/>
      <dgm:spPr/>
    </dgm:pt>
    <dgm:pt modelId="{59C7BF66-05CD-4D0B-82D4-A4B19F4CA88A}" type="pres">
      <dgm:prSet presAssocID="{DC17B358-9A14-4C34-8522-3F7882AEDAE3}" presName="background2" presStyleLbl="node2" presStyleIdx="0" presStyleCnt="2"/>
      <dgm:spPr>
        <a:prstGeom prst="round2DiagRect">
          <a:avLst/>
        </a:prstGeom>
      </dgm:spPr>
    </dgm:pt>
    <dgm:pt modelId="{7528FD24-4C26-4449-B93C-93757C56D6DB}" type="pres">
      <dgm:prSet presAssocID="{DC17B358-9A14-4C34-8522-3F7882AEDAE3}" presName="text2" presStyleLbl="fgAcc2" presStyleIdx="0" presStyleCnt="2" custScaleX="166068" custScaleY="129917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0FE4080D-9532-4C41-94E7-1964AF719E75}" type="pres">
      <dgm:prSet presAssocID="{DC17B358-9A14-4C34-8522-3F7882AEDAE3}" presName="hierChild3" presStyleCnt="0"/>
      <dgm:spPr/>
    </dgm:pt>
    <dgm:pt modelId="{5B747992-9E2E-448F-BFE8-E54DB840DCB9}" type="pres">
      <dgm:prSet presAssocID="{A25A6BFF-D887-43DA-B9E1-1FB3FC88BF0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227DA86-7D23-4FA8-8700-09236CE88096}" type="pres">
      <dgm:prSet presAssocID="{F8ECE00B-202A-49FE-86C2-C45EF3762899}" presName="hierRoot2" presStyleCnt="0"/>
      <dgm:spPr/>
    </dgm:pt>
    <dgm:pt modelId="{47462DA8-33D5-42E6-91F4-AC6927491CFE}" type="pres">
      <dgm:prSet presAssocID="{F8ECE00B-202A-49FE-86C2-C45EF3762899}" presName="composite2" presStyleCnt="0"/>
      <dgm:spPr/>
    </dgm:pt>
    <dgm:pt modelId="{3E1F9BA9-834D-4AD2-B26A-2D1C2EA16150}" type="pres">
      <dgm:prSet presAssocID="{F8ECE00B-202A-49FE-86C2-C45EF3762899}" presName="background2" presStyleLbl="node2" presStyleIdx="1" presStyleCnt="2"/>
      <dgm:spPr>
        <a:prstGeom prst="round2DiagRect">
          <a:avLst/>
        </a:prstGeom>
      </dgm:spPr>
    </dgm:pt>
    <dgm:pt modelId="{BC07FF6D-C0BF-471D-8807-79A293ED7DCB}" type="pres">
      <dgm:prSet presAssocID="{F8ECE00B-202A-49FE-86C2-C45EF3762899}" presName="text2" presStyleLbl="fgAcc2" presStyleIdx="1" presStyleCnt="2" custScaleX="166068" custScaleY="129917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AFEFB737-6AC7-4CB9-9C41-E6AF136B8172}" type="pres">
      <dgm:prSet presAssocID="{F8ECE00B-202A-49FE-86C2-C45EF3762899}" presName="hierChild3" presStyleCnt="0"/>
      <dgm:spPr/>
    </dgm:pt>
  </dgm:ptLst>
  <dgm:cxnLst>
    <dgm:cxn modelId="{7B3DED2A-89EF-40FF-AC18-951C3B35DFDC}" srcId="{9F1FDA71-52DC-4FAF-ACAA-AEC210C71F1A}" destId="{29D8D6E4-065D-488F-8D28-D153B9EEA67D}" srcOrd="0" destOrd="0" parTransId="{90688E9D-54EF-4215-8FD2-6F57A67A599B}" sibTransId="{01A1B437-C155-4009-A0D3-19497952C8EE}"/>
    <dgm:cxn modelId="{B1EC0B3C-F660-447C-8122-E339B7385C2A}" type="presOf" srcId="{9F1FDA71-52DC-4FAF-ACAA-AEC210C71F1A}" destId="{182EE62D-7460-44C8-BA87-4BD5FC3C2BB4}" srcOrd="0" destOrd="0" presId="urn:microsoft.com/office/officeart/2005/8/layout/hierarchy1"/>
    <dgm:cxn modelId="{F7CEF261-7013-4395-9A68-41BF5C6BD21F}" type="presOf" srcId="{29D8D6E4-065D-488F-8D28-D153B9EEA67D}" destId="{CE29FF39-BC16-4DDD-87B0-8E1D80C200A8}" srcOrd="0" destOrd="0" presId="urn:microsoft.com/office/officeart/2005/8/layout/hierarchy1"/>
    <dgm:cxn modelId="{9727815F-0759-4899-9E7B-E028E4D0FD25}" type="presOf" srcId="{F8ECE00B-202A-49FE-86C2-C45EF3762899}" destId="{BC07FF6D-C0BF-471D-8807-79A293ED7DCB}" srcOrd="0" destOrd="0" presId="urn:microsoft.com/office/officeart/2005/8/layout/hierarchy1"/>
    <dgm:cxn modelId="{24CD576E-C455-4567-9F2B-0FD49CAFEA3A}" type="presOf" srcId="{DC17B358-9A14-4C34-8522-3F7882AEDAE3}" destId="{7528FD24-4C26-4449-B93C-93757C56D6DB}" srcOrd="0" destOrd="0" presId="urn:microsoft.com/office/officeart/2005/8/layout/hierarchy1"/>
    <dgm:cxn modelId="{29B50ECD-7D1B-4120-8B23-5B7A91683A1E}" srcId="{29D8D6E4-065D-488F-8D28-D153B9EEA67D}" destId="{DC17B358-9A14-4C34-8522-3F7882AEDAE3}" srcOrd="0" destOrd="0" parTransId="{6D96E5AF-49D3-4FF5-8814-9395CAD7710C}" sibTransId="{22EDD249-391A-49FF-A349-5DEC9CE35086}"/>
    <dgm:cxn modelId="{7F76ECC8-717E-4229-805C-38291FA04599}" srcId="{29D8D6E4-065D-488F-8D28-D153B9EEA67D}" destId="{F8ECE00B-202A-49FE-86C2-C45EF3762899}" srcOrd="1" destOrd="0" parTransId="{A25A6BFF-D887-43DA-B9E1-1FB3FC88BF08}" sibTransId="{53704904-FCB0-4DB7-B92E-082DEB3A778E}"/>
    <dgm:cxn modelId="{C20B7E63-1972-48CF-A338-9E567AF87ED3}" type="presOf" srcId="{6D96E5AF-49D3-4FF5-8814-9395CAD7710C}" destId="{CED29FA4-E1F4-4A30-A0AF-BD13DCB3BDEC}" srcOrd="0" destOrd="0" presId="urn:microsoft.com/office/officeart/2005/8/layout/hierarchy1"/>
    <dgm:cxn modelId="{D0F548F2-1296-4C94-8568-08C26AD10E2E}" type="presOf" srcId="{A25A6BFF-D887-43DA-B9E1-1FB3FC88BF08}" destId="{5B747992-9E2E-448F-BFE8-E54DB840DCB9}" srcOrd="0" destOrd="0" presId="urn:microsoft.com/office/officeart/2005/8/layout/hierarchy1"/>
    <dgm:cxn modelId="{67B60ECC-48DA-445B-9217-A7798C6634A7}" type="presParOf" srcId="{182EE62D-7460-44C8-BA87-4BD5FC3C2BB4}" destId="{1E634F96-C699-4199-BEB0-799411DB9D3E}" srcOrd="0" destOrd="0" presId="urn:microsoft.com/office/officeart/2005/8/layout/hierarchy1"/>
    <dgm:cxn modelId="{3DD1BF5A-CDDF-4005-9619-A1EA85B92F4B}" type="presParOf" srcId="{1E634F96-C699-4199-BEB0-799411DB9D3E}" destId="{1B50EB6E-670C-4FFD-9F39-CBA9DABA3CF8}" srcOrd="0" destOrd="0" presId="urn:microsoft.com/office/officeart/2005/8/layout/hierarchy1"/>
    <dgm:cxn modelId="{B44ABDDC-EAD6-472C-ACC2-AD32005BA02B}" type="presParOf" srcId="{1B50EB6E-670C-4FFD-9F39-CBA9DABA3CF8}" destId="{1AE7D1B1-547F-42E5-A1EB-B6B9AAD1B5C3}" srcOrd="0" destOrd="0" presId="urn:microsoft.com/office/officeart/2005/8/layout/hierarchy1"/>
    <dgm:cxn modelId="{F9969FE5-0BB6-406E-970B-6E80736E79B6}" type="presParOf" srcId="{1B50EB6E-670C-4FFD-9F39-CBA9DABA3CF8}" destId="{CE29FF39-BC16-4DDD-87B0-8E1D80C200A8}" srcOrd="1" destOrd="0" presId="urn:microsoft.com/office/officeart/2005/8/layout/hierarchy1"/>
    <dgm:cxn modelId="{E5BE1FCA-FB54-4BE9-84F4-95833F823C97}" type="presParOf" srcId="{1E634F96-C699-4199-BEB0-799411DB9D3E}" destId="{BF0C5FB1-565D-488B-9852-669D0E2EAD16}" srcOrd="1" destOrd="0" presId="urn:microsoft.com/office/officeart/2005/8/layout/hierarchy1"/>
    <dgm:cxn modelId="{168D0332-EE33-48B9-8091-AAAF7732FC5E}" type="presParOf" srcId="{BF0C5FB1-565D-488B-9852-669D0E2EAD16}" destId="{CED29FA4-E1F4-4A30-A0AF-BD13DCB3BDEC}" srcOrd="0" destOrd="0" presId="urn:microsoft.com/office/officeart/2005/8/layout/hierarchy1"/>
    <dgm:cxn modelId="{08A4046B-E537-479E-9F23-413E13B1106E}" type="presParOf" srcId="{BF0C5FB1-565D-488B-9852-669D0E2EAD16}" destId="{D5AC2A05-154F-40F8-BB58-27D59B64B4BB}" srcOrd="1" destOrd="0" presId="urn:microsoft.com/office/officeart/2005/8/layout/hierarchy1"/>
    <dgm:cxn modelId="{C1FC3605-A697-46D0-959F-48CD6EA2D7AD}" type="presParOf" srcId="{D5AC2A05-154F-40F8-BB58-27D59B64B4BB}" destId="{05C46348-E985-43A3-9B3A-F0B61DE52311}" srcOrd="0" destOrd="0" presId="urn:microsoft.com/office/officeart/2005/8/layout/hierarchy1"/>
    <dgm:cxn modelId="{1D15D62D-12CB-4942-9694-302E5F2A525E}" type="presParOf" srcId="{05C46348-E985-43A3-9B3A-F0B61DE52311}" destId="{59C7BF66-05CD-4D0B-82D4-A4B19F4CA88A}" srcOrd="0" destOrd="0" presId="urn:microsoft.com/office/officeart/2005/8/layout/hierarchy1"/>
    <dgm:cxn modelId="{EB6B2929-96F3-4F46-9BFE-6F26FC27BC1E}" type="presParOf" srcId="{05C46348-E985-43A3-9B3A-F0B61DE52311}" destId="{7528FD24-4C26-4449-B93C-93757C56D6DB}" srcOrd="1" destOrd="0" presId="urn:microsoft.com/office/officeart/2005/8/layout/hierarchy1"/>
    <dgm:cxn modelId="{B082EB66-AC18-4DFB-AA5C-52A4D3FF63B4}" type="presParOf" srcId="{D5AC2A05-154F-40F8-BB58-27D59B64B4BB}" destId="{0FE4080D-9532-4C41-94E7-1964AF719E75}" srcOrd="1" destOrd="0" presId="urn:microsoft.com/office/officeart/2005/8/layout/hierarchy1"/>
    <dgm:cxn modelId="{739390AE-54C4-4F88-AC5B-5648FE9E36B5}" type="presParOf" srcId="{BF0C5FB1-565D-488B-9852-669D0E2EAD16}" destId="{5B747992-9E2E-448F-BFE8-E54DB840DCB9}" srcOrd="2" destOrd="0" presId="urn:microsoft.com/office/officeart/2005/8/layout/hierarchy1"/>
    <dgm:cxn modelId="{A868AA4C-EA4E-4856-BFE4-E0ED5E87B08D}" type="presParOf" srcId="{BF0C5FB1-565D-488B-9852-669D0E2EAD16}" destId="{F227DA86-7D23-4FA8-8700-09236CE88096}" srcOrd="3" destOrd="0" presId="urn:microsoft.com/office/officeart/2005/8/layout/hierarchy1"/>
    <dgm:cxn modelId="{F8ED93A3-5FDD-48A8-AD83-81A4C7AF3F44}" type="presParOf" srcId="{F227DA86-7D23-4FA8-8700-09236CE88096}" destId="{47462DA8-33D5-42E6-91F4-AC6927491CFE}" srcOrd="0" destOrd="0" presId="urn:microsoft.com/office/officeart/2005/8/layout/hierarchy1"/>
    <dgm:cxn modelId="{B6135562-19D7-42B5-A488-643A8BA4782C}" type="presParOf" srcId="{47462DA8-33D5-42E6-91F4-AC6927491CFE}" destId="{3E1F9BA9-834D-4AD2-B26A-2D1C2EA16150}" srcOrd="0" destOrd="0" presId="urn:microsoft.com/office/officeart/2005/8/layout/hierarchy1"/>
    <dgm:cxn modelId="{1AFF241C-FA15-48E5-9327-B2D5BC371C89}" type="presParOf" srcId="{47462DA8-33D5-42E6-91F4-AC6927491CFE}" destId="{BC07FF6D-C0BF-471D-8807-79A293ED7DCB}" srcOrd="1" destOrd="0" presId="urn:microsoft.com/office/officeart/2005/8/layout/hierarchy1"/>
    <dgm:cxn modelId="{0E20BE4B-E2EA-47B4-9A94-DCBBB0E03EA3}" type="presParOf" srcId="{F227DA86-7D23-4FA8-8700-09236CE88096}" destId="{AFEFB737-6AC7-4CB9-9C41-E6AF136B81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F1FDA71-52DC-4FAF-ACAA-AEC210C71F1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8D6E4-065D-488F-8D28-D153B9EEA67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none" baseline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Направление расходов дорожного фонда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none" baseline="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2000" b="1" u="none" baseline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района</a:t>
          </a:r>
          <a:endParaRPr lang="ru-RU" sz="2000" u="none" baseline="0" dirty="0">
            <a:solidFill>
              <a:schemeClr val="accent6">
                <a:lumMod val="75000"/>
              </a:schemeClr>
            </a:solidFill>
          </a:endParaRPr>
        </a:p>
      </dgm:t>
    </dgm:pt>
    <dgm:pt modelId="{90688E9D-54EF-4215-8FD2-6F57A67A599B}" type="parTrans" cxnId="{7B3DED2A-89EF-40FF-AC18-951C3B35DFDC}">
      <dgm:prSet/>
      <dgm:spPr/>
      <dgm:t>
        <a:bodyPr/>
        <a:lstStyle/>
        <a:p>
          <a:endParaRPr lang="ru-RU"/>
        </a:p>
      </dgm:t>
    </dgm:pt>
    <dgm:pt modelId="{01A1B437-C155-4009-A0D3-19497952C8EE}" type="sibTrans" cxnId="{7B3DED2A-89EF-40FF-AC18-951C3B35DFDC}">
      <dgm:prSet/>
      <dgm:spPr/>
      <dgm:t>
        <a:bodyPr/>
        <a:lstStyle/>
        <a:p>
          <a:endParaRPr lang="ru-RU"/>
        </a:p>
      </dgm:t>
    </dgm:pt>
    <dgm:pt modelId="{DC17B358-9A14-4C34-8522-3F7882AEDAE3}">
      <dgm:prSet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дорожной деятельности в отношении автомобильных дорог местного значения</a:t>
          </a:r>
        </a:p>
      </dgm:t>
    </dgm:pt>
    <dgm:pt modelId="{6D96E5AF-49D3-4FF5-8814-9395CAD7710C}" type="parTrans" cxnId="{29B50ECD-7D1B-4120-8B23-5B7A91683A1E}">
      <dgm:prSet/>
      <dgm:spPr/>
      <dgm:t>
        <a:bodyPr/>
        <a:lstStyle/>
        <a:p>
          <a:endParaRPr lang="ru-RU"/>
        </a:p>
      </dgm:t>
    </dgm:pt>
    <dgm:pt modelId="{22EDD249-391A-49FF-A349-5DEC9CE35086}" type="sibTrans" cxnId="{29B50ECD-7D1B-4120-8B23-5B7A91683A1E}">
      <dgm:prSet/>
      <dgm:spPr/>
      <dgm:t>
        <a:bodyPr/>
        <a:lstStyle/>
        <a:p>
          <a:endParaRPr lang="ru-RU"/>
        </a:p>
      </dgm:t>
    </dgm:pt>
    <dgm:pt modelId="{F8ECE00B-202A-49FE-86C2-C45EF3762899}">
      <dgm:prSet custT="1"/>
      <dgm:spPr/>
      <dgm:t>
        <a:bodyPr/>
        <a:lstStyle/>
        <a:p>
          <a:r>
            <a:rPr lang="ru-RU" sz="15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Межбюджетные трансферты бюджетам поселений на ремонт и содержание автомобильных дорог общего пользования местного значения, в том числе на формирование муниципальных дорожных фондов </a:t>
          </a:r>
          <a:endParaRPr lang="ru-RU" sz="15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25A6BFF-D887-43DA-B9E1-1FB3FC88BF08}" type="parTrans" cxnId="{7F76ECC8-717E-4229-805C-38291FA04599}">
      <dgm:prSet/>
      <dgm:spPr/>
      <dgm:t>
        <a:bodyPr/>
        <a:lstStyle/>
        <a:p>
          <a:endParaRPr lang="ru-RU"/>
        </a:p>
      </dgm:t>
    </dgm:pt>
    <dgm:pt modelId="{53704904-FCB0-4DB7-B92E-082DEB3A778E}" type="sibTrans" cxnId="{7F76ECC8-717E-4229-805C-38291FA04599}">
      <dgm:prSet/>
      <dgm:spPr/>
      <dgm:t>
        <a:bodyPr/>
        <a:lstStyle/>
        <a:p>
          <a:endParaRPr lang="ru-RU"/>
        </a:p>
      </dgm:t>
    </dgm:pt>
    <dgm:pt modelId="{182EE62D-7460-44C8-BA87-4BD5FC3C2BB4}" type="pres">
      <dgm:prSet presAssocID="{9F1FDA71-52DC-4FAF-ACAA-AEC210C71F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634F96-C699-4199-BEB0-799411DB9D3E}" type="pres">
      <dgm:prSet presAssocID="{29D8D6E4-065D-488F-8D28-D153B9EEA67D}" presName="hierRoot1" presStyleCnt="0"/>
      <dgm:spPr/>
    </dgm:pt>
    <dgm:pt modelId="{1B50EB6E-670C-4FFD-9F39-CBA9DABA3CF8}" type="pres">
      <dgm:prSet presAssocID="{29D8D6E4-065D-488F-8D28-D153B9EEA67D}" presName="composite" presStyleCnt="0"/>
      <dgm:spPr/>
    </dgm:pt>
    <dgm:pt modelId="{1AE7D1B1-547F-42E5-A1EB-B6B9AAD1B5C3}" type="pres">
      <dgm:prSet presAssocID="{29D8D6E4-065D-488F-8D28-D153B9EEA67D}" presName="background" presStyleLbl="node0" presStyleIdx="0" presStyleCnt="1"/>
      <dgm:spPr/>
    </dgm:pt>
    <dgm:pt modelId="{CE29FF39-BC16-4DDD-87B0-8E1D80C200A8}" type="pres">
      <dgm:prSet presAssocID="{29D8D6E4-065D-488F-8D28-D153B9EEA67D}" presName="text" presStyleLbl="fgAcc0" presStyleIdx="0" presStyleCnt="1" custScaleX="298687" custScaleY="475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0C5FB1-565D-488B-9852-669D0E2EAD16}" type="pres">
      <dgm:prSet presAssocID="{29D8D6E4-065D-488F-8D28-D153B9EEA67D}" presName="hierChild2" presStyleCnt="0"/>
      <dgm:spPr/>
    </dgm:pt>
    <dgm:pt modelId="{CED29FA4-E1F4-4A30-A0AF-BD13DCB3BDEC}" type="pres">
      <dgm:prSet presAssocID="{6D96E5AF-49D3-4FF5-8814-9395CAD7710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5AC2A05-154F-40F8-BB58-27D59B64B4BB}" type="pres">
      <dgm:prSet presAssocID="{DC17B358-9A14-4C34-8522-3F7882AEDAE3}" presName="hierRoot2" presStyleCnt="0"/>
      <dgm:spPr/>
    </dgm:pt>
    <dgm:pt modelId="{05C46348-E985-43A3-9B3A-F0B61DE52311}" type="pres">
      <dgm:prSet presAssocID="{DC17B358-9A14-4C34-8522-3F7882AEDAE3}" presName="composite2" presStyleCnt="0"/>
      <dgm:spPr/>
    </dgm:pt>
    <dgm:pt modelId="{59C7BF66-05CD-4D0B-82D4-A4B19F4CA88A}" type="pres">
      <dgm:prSet presAssocID="{DC17B358-9A14-4C34-8522-3F7882AEDAE3}" presName="background2" presStyleLbl="node2" presStyleIdx="0" presStyleCnt="2"/>
      <dgm:spPr>
        <a:prstGeom prst="round2DiagRect">
          <a:avLst/>
        </a:prstGeom>
      </dgm:spPr>
    </dgm:pt>
    <dgm:pt modelId="{7528FD24-4C26-4449-B93C-93757C56D6DB}" type="pres">
      <dgm:prSet presAssocID="{DC17B358-9A14-4C34-8522-3F7882AEDAE3}" presName="text2" presStyleLbl="fgAcc2" presStyleIdx="0" presStyleCnt="2" custScaleX="166068" custScaleY="129917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0FE4080D-9532-4C41-94E7-1964AF719E75}" type="pres">
      <dgm:prSet presAssocID="{DC17B358-9A14-4C34-8522-3F7882AEDAE3}" presName="hierChild3" presStyleCnt="0"/>
      <dgm:spPr/>
    </dgm:pt>
    <dgm:pt modelId="{5B747992-9E2E-448F-BFE8-E54DB840DCB9}" type="pres">
      <dgm:prSet presAssocID="{A25A6BFF-D887-43DA-B9E1-1FB3FC88BF0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227DA86-7D23-4FA8-8700-09236CE88096}" type="pres">
      <dgm:prSet presAssocID="{F8ECE00B-202A-49FE-86C2-C45EF3762899}" presName="hierRoot2" presStyleCnt="0"/>
      <dgm:spPr/>
    </dgm:pt>
    <dgm:pt modelId="{47462DA8-33D5-42E6-91F4-AC6927491CFE}" type="pres">
      <dgm:prSet presAssocID="{F8ECE00B-202A-49FE-86C2-C45EF3762899}" presName="composite2" presStyleCnt="0"/>
      <dgm:spPr/>
    </dgm:pt>
    <dgm:pt modelId="{3E1F9BA9-834D-4AD2-B26A-2D1C2EA16150}" type="pres">
      <dgm:prSet presAssocID="{F8ECE00B-202A-49FE-86C2-C45EF3762899}" presName="background2" presStyleLbl="node2" presStyleIdx="1" presStyleCnt="2"/>
      <dgm:spPr>
        <a:prstGeom prst="round2DiagRect">
          <a:avLst/>
        </a:prstGeom>
      </dgm:spPr>
    </dgm:pt>
    <dgm:pt modelId="{BC07FF6D-C0BF-471D-8807-79A293ED7DCB}" type="pres">
      <dgm:prSet presAssocID="{F8ECE00B-202A-49FE-86C2-C45EF3762899}" presName="text2" presStyleLbl="fgAcc2" presStyleIdx="1" presStyleCnt="2" custScaleX="166068" custScaleY="129917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AFEFB737-6AC7-4CB9-9C41-E6AF136B8172}" type="pres">
      <dgm:prSet presAssocID="{F8ECE00B-202A-49FE-86C2-C45EF3762899}" presName="hierChild3" presStyleCnt="0"/>
      <dgm:spPr/>
    </dgm:pt>
  </dgm:ptLst>
  <dgm:cxnLst>
    <dgm:cxn modelId="{1C25A4D2-53FE-4A3A-83E9-E416D38F3E71}" type="presOf" srcId="{9F1FDA71-52DC-4FAF-ACAA-AEC210C71F1A}" destId="{182EE62D-7460-44C8-BA87-4BD5FC3C2BB4}" srcOrd="0" destOrd="0" presId="urn:microsoft.com/office/officeart/2005/8/layout/hierarchy1"/>
    <dgm:cxn modelId="{06134AC7-7034-49EC-9CEB-3FD42E3B3E91}" type="presOf" srcId="{F8ECE00B-202A-49FE-86C2-C45EF3762899}" destId="{BC07FF6D-C0BF-471D-8807-79A293ED7DCB}" srcOrd="0" destOrd="0" presId="urn:microsoft.com/office/officeart/2005/8/layout/hierarchy1"/>
    <dgm:cxn modelId="{7B3DED2A-89EF-40FF-AC18-951C3B35DFDC}" srcId="{9F1FDA71-52DC-4FAF-ACAA-AEC210C71F1A}" destId="{29D8D6E4-065D-488F-8D28-D153B9EEA67D}" srcOrd="0" destOrd="0" parTransId="{90688E9D-54EF-4215-8FD2-6F57A67A599B}" sibTransId="{01A1B437-C155-4009-A0D3-19497952C8EE}"/>
    <dgm:cxn modelId="{BB4667ED-5B62-4D3B-A87B-81AB7E3A890E}" type="presOf" srcId="{29D8D6E4-065D-488F-8D28-D153B9EEA67D}" destId="{CE29FF39-BC16-4DDD-87B0-8E1D80C200A8}" srcOrd="0" destOrd="0" presId="urn:microsoft.com/office/officeart/2005/8/layout/hierarchy1"/>
    <dgm:cxn modelId="{D007F612-9064-417F-B2D0-06FBA55CCA1D}" type="presOf" srcId="{DC17B358-9A14-4C34-8522-3F7882AEDAE3}" destId="{7528FD24-4C26-4449-B93C-93757C56D6DB}" srcOrd="0" destOrd="0" presId="urn:microsoft.com/office/officeart/2005/8/layout/hierarchy1"/>
    <dgm:cxn modelId="{B05A2C76-5089-4CB0-BC8C-A9D5CC5D2CC9}" type="presOf" srcId="{A25A6BFF-D887-43DA-B9E1-1FB3FC88BF08}" destId="{5B747992-9E2E-448F-BFE8-E54DB840DCB9}" srcOrd="0" destOrd="0" presId="urn:microsoft.com/office/officeart/2005/8/layout/hierarchy1"/>
    <dgm:cxn modelId="{7F76ECC8-717E-4229-805C-38291FA04599}" srcId="{29D8D6E4-065D-488F-8D28-D153B9EEA67D}" destId="{F8ECE00B-202A-49FE-86C2-C45EF3762899}" srcOrd="1" destOrd="0" parTransId="{A25A6BFF-D887-43DA-B9E1-1FB3FC88BF08}" sibTransId="{53704904-FCB0-4DB7-B92E-082DEB3A778E}"/>
    <dgm:cxn modelId="{2D0707BA-4B1E-43B5-9C69-41B1D95F3662}" type="presOf" srcId="{6D96E5AF-49D3-4FF5-8814-9395CAD7710C}" destId="{CED29FA4-E1F4-4A30-A0AF-BD13DCB3BDEC}" srcOrd="0" destOrd="0" presId="urn:microsoft.com/office/officeart/2005/8/layout/hierarchy1"/>
    <dgm:cxn modelId="{29B50ECD-7D1B-4120-8B23-5B7A91683A1E}" srcId="{29D8D6E4-065D-488F-8D28-D153B9EEA67D}" destId="{DC17B358-9A14-4C34-8522-3F7882AEDAE3}" srcOrd="0" destOrd="0" parTransId="{6D96E5AF-49D3-4FF5-8814-9395CAD7710C}" sibTransId="{22EDD249-391A-49FF-A349-5DEC9CE35086}"/>
    <dgm:cxn modelId="{421284C2-9B37-4B62-88AD-B2DC8B35BD4F}" type="presParOf" srcId="{182EE62D-7460-44C8-BA87-4BD5FC3C2BB4}" destId="{1E634F96-C699-4199-BEB0-799411DB9D3E}" srcOrd="0" destOrd="0" presId="urn:microsoft.com/office/officeart/2005/8/layout/hierarchy1"/>
    <dgm:cxn modelId="{7DA5F4A3-74AC-46E8-94A6-660F1131822F}" type="presParOf" srcId="{1E634F96-C699-4199-BEB0-799411DB9D3E}" destId="{1B50EB6E-670C-4FFD-9F39-CBA9DABA3CF8}" srcOrd="0" destOrd="0" presId="urn:microsoft.com/office/officeart/2005/8/layout/hierarchy1"/>
    <dgm:cxn modelId="{DB492009-192C-49C6-BE5B-492708F8D721}" type="presParOf" srcId="{1B50EB6E-670C-4FFD-9F39-CBA9DABA3CF8}" destId="{1AE7D1B1-547F-42E5-A1EB-B6B9AAD1B5C3}" srcOrd="0" destOrd="0" presId="urn:microsoft.com/office/officeart/2005/8/layout/hierarchy1"/>
    <dgm:cxn modelId="{9FE0B8A4-965C-49DC-ACA7-50B6C2CAC124}" type="presParOf" srcId="{1B50EB6E-670C-4FFD-9F39-CBA9DABA3CF8}" destId="{CE29FF39-BC16-4DDD-87B0-8E1D80C200A8}" srcOrd="1" destOrd="0" presId="urn:microsoft.com/office/officeart/2005/8/layout/hierarchy1"/>
    <dgm:cxn modelId="{C2BC25BF-B4E8-45AF-94D5-94D50274EEAE}" type="presParOf" srcId="{1E634F96-C699-4199-BEB0-799411DB9D3E}" destId="{BF0C5FB1-565D-488B-9852-669D0E2EAD16}" srcOrd="1" destOrd="0" presId="urn:microsoft.com/office/officeart/2005/8/layout/hierarchy1"/>
    <dgm:cxn modelId="{906CE82F-C621-4133-B2C3-6A9D03DF2B3F}" type="presParOf" srcId="{BF0C5FB1-565D-488B-9852-669D0E2EAD16}" destId="{CED29FA4-E1F4-4A30-A0AF-BD13DCB3BDEC}" srcOrd="0" destOrd="0" presId="urn:microsoft.com/office/officeart/2005/8/layout/hierarchy1"/>
    <dgm:cxn modelId="{0569D1FC-114A-4B88-954F-18CAA8F32F47}" type="presParOf" srcId="{BF0C5FB1-565D-488B-9852-669D0E2EAD16}" destId="{D5AC2A05-154F-40F8-BB58-27D59B64B4BB}" srcOrd="1" destOrd="0" presId="urn:microsoft.com/office/officeart/2005/8/layout/hierarchy1"/>
    <dgm:cxn modelId="{C7D27202-D105-4C5A-AC8A-B8799C717488}" type="presParOf" srcId="{D5AC2A05-154F-40F8-BB58-27D59B64B4BB}" destId="{05C46348-E985-43A3-9B3A-F0B61DE52311}" srcOrd="0" destOrd="0" presId="urn:microsoft.com/office/officeart/2005/8/layout/hierarchy1"/>
    <dgm:cxn modelId="{C732FFD9-AEEA-4610-A30E-97C61681C5B8}" type="presParOf" srcId="{05C46348-E985-43A3-9B3A-F0B61DE52311}" destId="{59C7BF66-05CD-4D0B-82D4-A4B19F4CA88A}" srcOrd="0" destOrd="0" presId="urn:microsoft.com/office/officeart/2005/8/layout/hierarchy1"/>
    <dgm:cxn modelId="{2356C1DC-D2EC-4B45-8BCF-AE8E6D9A4B46}" type="presParOf" srcId="{05C46348-E985-43A3-9B3A-F0B61DE52311}" destId="{7528FD24-4C26-4449-B93C-93757C56D6DB}" srcOrd="1" destOrd="0" presId="urn:microsoft.com/office/officeart/2005/8/layout/hierarchy1"/>
    <dgm:cxn modelId="{3B923F47-2627-4CF9-89BC-E71299C0AB24}" type="presParOf" srcId="{D5AC2A05-154F-40F8-BB58-27D59B64B4BB}" destId="{0FE4080D-9532-4C41-94E7-1964AF719E75}" srcOrd="1" destOrd="0" presId="urn:microsoft.com/office/officeart/2005/8/layout/hierarchy1"/>
    <dgm:cxn modelId="{1D365D6E-6E2C-4757-8BD9-B4A8A8A1DAA8}" type="presParOf" srcId="{BF0C5FB1-565D-488B-9852-669D0E2EAD16}" destId="{5B747992-9E2E-448F-BFE8-E54DB840DCB9}" srcOrd="2" destOrd="0" presId="urn:microsoft.com/office/officeart/2005/8/layout/hierarchy1"/>
    <dgm:cxn modelId="{B4C6B615-3F41-4837-A74F-CA2F5D7FC5B8}" type="presParOf" srcId="{BF0C5FB1-565D-488B-9852-669D0E2EAD16}" destId="{F227DA86-7D23-4FA8-8700-09236CE88096}" srcOrd="3" destOrd="0" presId="urn:microsoft.com/office/officeart/2005/8/layout/hierarchy1"/>
    <dgm:cxn modelId="{B78AE193-4F7D-48A9-93BB-45C02830C1DE}" type="presParOf" srcId="{F227DA86-7D23-4FA8-8700-09236CE88096}" destId="{47462DA8-33D5-42E6-91F4-AC6927491CFE}" srcOrd="0" destOrd="0" presId="urn:microsoft.com/office/officeart/2005/8/layout/hierarchy1"/>
    <dgm:cxn modelId="{DF2E153D-2D3B-41DC-855F-FC73D6C972AD}" type="presParOf" srcId="{47462DA8-33D5-42E6-91F4-AC6927491CFE}" destId="{3E1F9BA9-834D-4AD2-B26A-2D1C2EA16150}" srcOrd="0" destOrd="0" presId="urn:microsoft.com/office/officeart/2005/8/layout/hierarchy1"/>
    <dgm:cxn modelId="{154E152B-89A2-479C-BCFD-0B58EC32FF24}" type="presParOf" srcId="{47462DA8-33D5-42E6-91F4-AC6927491CFE}" destId="{BC07FF6D-C0BF-471D-8807-79A293ED7DCB}" srcOrd="1" destOrd="0" presId="urn:microsoft.com/office/officeart/2005/8/layout/hierarchy1"/>
    <dgm:cxn modelId="{1F41F554-11EE-4B21-9671-62D71B4EA876}" type="presParOf" srcId="{F227DA86-7D23-4FA8-8700-09236CE88096}" destId="{AFEFB737-6AC7-4CB9-9C41-E6AF136B81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C43AC72-103E-4359-A729-A0C3409538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98CF20-9C0C-45A3-BEEA-74939EADDA44}" type="pres">
      <dgm:prSet presAssocID="{DC43AC72-103E-4359-A729-A0C3409538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CF5A9F0-C79D-403A-8BCD-BE79ACAFB488}" type="presOf" srcId="{DC43AC72-103E-4359-A729-A0C3409538D9}" destId="{FD98CF20-9C0C-45A3-BEEA-74939EADDA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C43AC72-103E-4359-A729-A0C3409538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98CF20-9C0C-45A3-BEEA-74939EADDA44}" type="pres">
      <dgm:prSet presAssocID="{DC43AC72-103E-4359-A729-A0C3409538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6DDA4C3-2BAC-4C94-AD7A-5E56C9391788}" type="presOf" srcId="{DC43AC72-103E-4359-A729-A0C3409538D9}" destId="{FD98CF20-9C0C-45A3-BEEA-74939EADDA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2E7F17-AFA7-4EA2-9294-830CE13E2232}" type="doc">
      <dgm:prSet loTypeId="urn:microsoft.com/office/officeart/2005/8/layout/hList7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452645-98FC-4700-8587-C1D0FFA43292}">
      <dgm:prSet phldrT="[Текст]" custT="1"/>
      <dgm:spPr/>
      <dgm:t>
        <a:bodyPr/>
        <a:lstStyle/>
        <a:p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льготы и вычеты в целях создания благоприятного инвестиционного климата и стимулирование деловой активности предпринимателей</a:t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FC2D2-18AA-472E-9ABD-143F8DC5BE76}" type="parTrans" cxnId="{D228316C-060E-4DE8-9D94-327565151F9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7EACC-5C90-4DC7-B8A3-1A3288F7CC39}" type="sibTrans" cxnId="{D228316C-060E-4DE8-9D94-327565151F9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DCBD3-3AF3-44A5-9EFD-6E889264235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Эффективность и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бюджетных расходов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A9B5F-7213-47C2-AF49-30A74ECFECC0}" type="parTrans" cxnId="{94767ACE-0A23-4F83-87F5-0FB9125D7B1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15030-B170-4250-A0F5-416412ACE631}" type="sibTrans" cxnId="{94767ACE-0A23-4F83-87F5-0FB9125D7B1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56682-8021-4E0C-B5FD-65ADDFFD993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сбалансированности местных бюджетов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32FBCD-EC1E-49BC-A5DE-4A2EC21AC5AF}" type="parTrans" cxnId="{2361571E-DD58-4110-9293-72879347331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3A141D-9E99-4410-89B5-47991E6A8669}" type="sibTrans" cxnId="{2361571E-DD58-4110-9293-72879347331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D63D4A-8505-4B9F-ACCA-D31056A2FF54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поддержка граждан и семей с детьми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3EB695-5DF3-433E-8A37-F7516B5DB8F7}" type="parTrans" cxnId="{3D6DCAC2-EFF2-40C4-9123-5A98D1612C4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CB66D-817D-46B5-9844-4CF4566ED5BB}" type="sibTrans" cxnId="{3D6DCAC2-EFF2-40C4-9123-5A98D1612C4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1AEB5-344A-4B5B-8AC5-C3AD10F4B4E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Национальные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цели развития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C77A6-E1CF-4BF6-8AEB-5B90F344E644}" type="sibTrans" cxnId="{44A99037-9FC2-41CA-97C4-9C0B67734EE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56B80-4EAE-4198-8C0C-88886446433E}" type="parTrans" cxnId="{44A99037-9FC2-41CA-97C4-9C0B67734EE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FCED3-0C0C-4373-9D93-A7EF2E8C6CB0}" type="pres">
      <dgm:prSet presAssocID="{E32E7F17-AFA7-4EA2-9294-830CE13E22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57D411-85C8-4EDB-9EE2-918E3C9262EE}" type="pres">
      <dgm:prSet presAssocID="{E32E7F17-AFA7-4EA2-9294-830CE13E2232}" presName="fgShape" presStyleLbl="fgShp" presStyleIdx="0" presStyleCnt="1" custLinFactNeighborX="2114" custLinFactNeighborY="38095"/>
      <dgm:spPr/>
    </dgm:pt>
    <dgm:pt modelId="{10CF3F39-7F01-48D8-A5B0-3A975EC60265}" type="pres">
      <dgm:prSet presAssocID="{E32E7F17-AFA7-4EA2-9294-830CE13E2232}" presName="linComp" presStyleCnt="0"/>
      <dgm:spPr/>
    </dgm:pt>
    <dgm:pt modelId="{595D2587-BE82-460A-8FE3-CF53089416BB}" type="pres">
      <dgm:prSet presAssocID="{10452645-98FC-4700-8587-C1D0FFA43292}" presName="compNode" presStyleCnt="0"/>
      <dgm:spPr/>
    </dgm:pt>
    <dgm:pt modelId="{2CDA5CE1-735F-4544-A9AD-AD052E80F9C5}" type="pres">
      <dgm:prSet presAssocID="{10452645-98FC-4700-8587-C1D0FFA43292}" presName="bkgdShape" presStyleLbl="node1" presStyleIdx="0" presStyleCnt="5"/>
      <dgm:spPr/>
      <dgm:t>
        <a:bodyPr/>
        <a:lstStyle/>
        <a:p>
          <a:endParaRPr lang="ru-RU"/>
        </a:p>
      </dgm:t>
    </dgm:pt>
    <dgm:pt modelId="{9B1BAF03-B08C-417B-9000-69E78F4E7545}" type="pres">
      <dgm:prSet presAssocID="{10452645-98FC-4700-8587-C1D0FFA43292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F8926-68CE-4DE2-852A-87949A5C6094}" type="pres">
      <dgm:prSet presAssocID="{10452645-98FC-4700-8587-C1D0FFA43292}" presName="invisiNode" presStyleLbl="node1" presStyleIdx="0" presStyleCnt="5"/>
      <dgm:spPr/>
    </dgm:pt>
    <dgm:pt modelId="{820D3440-2777-498C-A77A-E469C7527D93}" type="pres">
      <dgm:prSet presAssocID="{10452645-98FC-4700-8587-C1D0FFA43292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C1548E6-0E02-4EA3-941A-FFEA6D3E93F5}" type="pres">
      <dgm:prSet presAssocID="{8517EACC-5C90-4DC7-B8A3-1A3288F7CC3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9AEBCD-646D-4AE2-A910-AC071EEB981B}" type="pres">
      <dgm:prSet presAssocID="{29B1AEB5-344A-4B5B-8AC5-C3AD10F4B4E7}" presName="compNode" presStyleCnt="0"/>
      <dgm:spPr/>
    </dgm:pt>
    <dgm:pt modelId="{26F53821-F241-42D1-8171-A98EED74E8AA}" type="pres">
      <dgm:prSet presAssocID="{29B1AEB5-344A-4B5B-8AC5-C3AD10F4B4E7}" presName="bkgdShape" presStyleLbl="node1" presStyleIdx="1" presStyleCnt="5"/>
      <dgm:spPr/>
      <dgm:t>
        <a:bodyPr/>
        <a:lstStyle/>
        <a:p>
          <a:endParaRPr lang="ru-RU"/>
        </a:p>
      </dgm:t>
    </dgm:pt>
    <dgm:pt modelId="{BDB4E9D4-86F8-497E-92C2-CB4B81ED8FC3}" type="pres">
      <dgm:prSet presAssocID="{29B1AEB5-344A-4B5B-8AC5-C3AD10F4B4E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57786-AAFE-4FF1-B9A0-2FFF807B714D}" type="pres">
      <dgm:prSet presAssocID="{29B1AEB5-344A-4B5B-8AC5-C3AD10F4B4E7}" presName="invisiNode" presStyleLbl="node1" presStyleIdx="1" presStyleCnt="5"/>
      <dgm:spPr/>
    </dgm:pt>
    <dgm:pt modelId="{F99C891B-5789-4FAA-836C-B995B002CDF9}" type="pres">
      <dgm:prSet presAssocID="{29B1AEB5-344A-4B5B-8AC5-C3AD10F4B4E7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8E05917-864B-4C79-A638-D5DDBCA687B7}" type="pres">
      <dgm:prSet presAssocID="{CC8C77A6-E1CF-4BF6-8AEB-5B90F344E64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CEB2B1-9C7C-42E1-B090-62194E448551}" type="pres">
      <dgm:prSet presAssocID="{83D63D4A-8505-4B9F-ACCA-D31056A2FF54}" presName="compNode" presStyleCnt="0"/>
      <dgm:spPr/>
    </dgm:pt>
    <dgm:pt modelId="{129A0C42-B01F-4934-8456-52464A10F9E7}" type="pres">
      <dgm:prSet presAssocID="{83D63D4A-8505-4B9F-ACCA-D31056A2FF54}" presName="bkgdShape" presStyleLbl="node1" presStyleIdx="2" presStyleCnt="5" custScaleX="86189"/>
      <dgm:spPr/>
      <dgm:t>
        <a:bodyPr/>
        <a:lstStyle/>
        <a:p>
          <a:endParaRPr lang="ru-RU"/>
        </a:p>
      </dgm:t>
    </dgm:pt>
    <dgm:pt modelId="{DF390241-C5C6-4CE5-AE54-4C4E5047B805}" type="pres">
      <dgm:prSet presAssocID="{83D63D4A-8505-4B9F-ACCA-D31056A2FF54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96176-3C41-49B4-8708-975A8F245E2E}" type="pres">
      <dgm:prSet presAssocID="{83D63D4A-8505-4B9F-ACCA-D31056A2FF54}" presName="invisiNode" presStyleLbl="node1" presStyleIdx="2" presStyleCnt="5"/>
      <dgm:spPr/>
    </dgm:pt>
    <dgm:pt modelId="{C8292C90-5E63-403F-8944-6F34556033EF}" type="pres">
      <dgm:prSet presAssocID="{83D63D4A-8505-4B9F-ACCA-D31056A2FF54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65BD4B8-FA25-49EE-8270-61ADD8249ADA}" type="pres">
      <dgm:prSet presAssocID="{488CB66D-817D-46B5-9844-4CF4566ED5B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57D7FF-1CA3-494F-9733-DB64284E4FFC}" type="pres">
      <dgm:prSet presAssocID="{67ADCBD3-3AF3-44A5-9EFD-6E8892642352}" presName="compNode" presStyleCnt="0"/>
      <dgm:spPr/>
    </dgm:pt>
    <dgm:pt modelId="{EF48A38E-1794-402F-B4E5-BBF233BFA766}" type="pres">
      <dgm:prSet presAssocID="{67ADCBD3-3AF3-44A5-9EFD-6E8892642352}" presName="bkgdShape" presStyleLbl="node1" presStyleIdx="3" presStyleCnt="5"/>
      <dgm:spPr/>
      <dgm:t>
        <a:bodyPr/>
        <a:lstStyle/>
        <a:p>
          <a:endParaRPr lang="ru-RU"/>
        </a:p>
      </dgm:t>
    </dgm:pt>
    <dgm:pt modelId="{6279AA9C-DD64-4171-8189-B73CA3859696}" type="pres">
      <dgm:prSet presAssocID="{67ADCBD3-3AF3-44A5-9EFD-6E8892642352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45460-0C7A-4CE4-AB64-2A77F91DBF75}" type="pres">
      <dgm:prSet presAssocID="{67ADCBD3-3AF3-44A5-9EFD-6E8892642352}" presName="invisiNode" presStyleLbl="node1" presStyleIdx="3" presStyleCnt="5"/>
      <dgm:spPr/>
    </dgm:pt>
    <dgm:pt modelId="{DB595F34-1134-4037-B3BF-9BA0E3D7C02A}" type="pres">
      <dgm:prSet presAssocID="{67ADCBD3-3AF3-44A5-9EFD-6E8892642352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B9E4E60-0E20-4833-BDF9-0AD2E52875B5}" type="pres">
      <dgm:prSet presAssocID="{1E215030-B170-4250-A0F5-416412ACE63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72C16E-1080-41AA-90B7-71F99EA417EB}" type="pres">
      <dgm:prSet presAssocID="{6A856682-8021-4E0C-B5FD-65ADDFFD9932}" presName="compNode" presStyleCnt="0"/>
      <dgm:spPr/>
    </dgm:pt>
    <dgm:pt modelId="{2B2707CD-3F13-499C-891E-783A2C2AD5F0}" type="pres">
      <dgm:prSet presAssocID="{6A856682-8021-4E0C-B5FD-65ADDFFD9932}" presName="bkgdShape" presStyleLbl="node1" presStyleIdx="4" presStyleCnt="5"/>
      <dgm:spPr/>
      <dgm:t>
        <a:bodyPr/>
        <a:lstStyle/>
        <a:p>
          <a:endParaRPr lang="ru-RU"/>
        </a:p>
      </dgm:t>
    </dgm:pt>
    <dgm:pt modelId="{8D10805D-5ECD-4F57-8646-F82FE689B951}" type="pres">
      <dgm:prSet presAssocID="{6A856682-8021-4E0C-B5FD-65ADDFFD9932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7EB8F-B1C6-4774-A0AE-9367C090B60F}" type="pres">
      <dgm:prSet presAssocID="{6A856682-8021-4E0C-B5FD-65ADDFFD9932}" presName="invisiNode" presStyleLbl="node1" presStyleIdx="4" presStyleCnt="5"/>
      <dgm:spPr/>
    </dgm:pt>
    <dgm:pt modelId="{81585BC9-7D8A-4FD0-B9F5-4130A0AC4479}" type="pres">
      <dgm:prSet presAssocID="{6A856682-8021-4E0C-B5FD-65ADDFFD9932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335A770E-A813-40FC-997D-BE00898C5A9A}" type="presOf" srcId="{6A856682-8021-4E0C-B5FD-65ADDFFD9932}" destId="{8D10805D-5ECD-4F57-8646-F82FE689B951}" srcOrd="1" destOrd="0" presId="urn:microsoft.com/office/officeart/2005/8/layout/hList7#1"/>
    <dgm:cxn modelId="{D4FA01F1-549D-434D-A521-8D88E41B8E6C}" type="presOf" srcId="{29B1AEB5-344A-4B5B-8AC5-C3AD10F4B4E7}" destId="{26F53821-F241-42D1-8171-A98EED74E8AA}" srcOrd="0" destOrd="0" presId="urn:microsoft.com/office/officeart/2005/8/layout/hList7#1"/>
    <dgm:cxn modelId="{D228316C-060E-4DE8-9D94-327565151F9C}" srcId="{E32E7F17-AFA7-4EA2-9294-830CE13E2232}" destId="{10452645-98FC-4700-8587-C1D0FFA43292}" srcOrd="0" destOrd="0" parTransId="{45DFC2D2-18AA-472E-9ABD-143F8DC5BE76}" sibTransId="{8517EACC-5C90-4DC7-B8A3-1A3288F7CC39}"/>
    <dgm:cxn modelId="{CC3D510C-15FA-46CD-82E5-F34E0DF7E39F}" type="presOf" srcId="{488CB66D-817D-46B5-9844-4CF4566ED5BB}" destId="{265BD4B8-FA25-49EE-8270-61ADD8249ADA}" srcOrd="0" destOrd="0" presId="urn:microsoft.com/office/officeart/2005/8/layout/hList7#1"/>
    <dgm:cxn modelId="{0AFEEB62-5B7D-4104-9855-E1E6D97EC336}" type="presOf" srcId="{E32E7F17-AFA7-4EA2-9294-830CE13E2232}" destId="{C0FFCED3-0C0C-4373-9D93-A7EF2E8C6CB0}" srcOrd="0" destOrd="0" presId="urn:microsoft.com/office/officeart/2005/8/layout/hList7#1"/>
    <dgm:cxn modelId="{8710A691-DD11-4B55-AA33-28047BC10607}" type="presOf" srcId="{10452645-98FC-4700-8587-C1D0FFA43292}" destId="{9B1BAF03-B08C-417B-9000-69E78F4E7545}" srcOrd="1" destOrd="0" presId="urn:microsoft.com/office/officeart/2005/8/layout/hList7#1"/>
    <dgm:cxn modelId="{5BAD3556-8EBB-4BCC-BBE0-A52473A5E9FC}" type="presOf" srcId="{29B1AEB5-344A-4B5B-8AC5-C3AD10F4B4E7}" destId="{BDB4E9D4-86F8-497E-92C2-CB4B81ED8FC3}" srcOrd="1" destOrd="0" presId="urn:microsoft.com/office/officeart/2005/8/layout/hList7#1"/>
    <dgm:cxn modelId="{0883E56D-DE7E-46D8-9363-AB739B990AC0}" type="presOf" srcId="{83D63D4A-8505-4B9F-ACCA-D31056A2FF54}" destId="{DF390241-C5C6-4CE5-AE54-4C4E5047B805}" srcOrd="1" destOrd="0" presId="urn:microsoft.com/office/officeart/2005/8/layout/hList7#1"/>
    <dgm:cxn modelId="{8EE35E87-283C-4585-9CE9-7A3113D10908}" type="presOf" srcId="{6A856682-8021-4E0C-B5FD-65ADDFFD9932}" destId="{2B2707CD-3F13-499C-891E-783A2C2AD5F0}" srcOrd="0" destOrd="0" presId="urn:microsoft.com/office/officeart/2005/8/layout/hList7#1"/>
    <dgm:cxn modelId="{8447C836-A5CE-471E-A0AA-6D5B126B4412}" type="presOf" srcId="{83D63D4A-8505-4B9F-ACCA-D31056A2FF54}" destId="{129A0C42-B01F-4934-8456-52464A10F9E7}" srcOrd="0" destOrd="0" presId="urn:microsoft.com/office/officeart/2005/8/layout/hList7#1"/>
    <dgm:cxn modelId="{2361571E-DD58-4110-9293-728793473318}" srcId="{E32E7F17-AFA7-4EA2-9294-830CE13E2232}" destId="{6A856682-8021-4E0C-B5FD-65ADDFFD9932}" srcOrd="4" destOrd="0" parTransId="{C732FBCD-EC1E-49BC-A5DE-4A2EC21AC5AF}" sibTransId="{9D3A141D-9E99-4410-89B5-47991E6A8669}"/>
    <dgm:cxn modelId="{62999F06-3466-45DB-8EF1-D3DB6706CB42}" type="presOf" srcId="{67ADCBD3-3AF3-44A5-9EFD-6E8892642352}" destId="{EF48A38E-1794-402F-B4E5-BBF233BFA766}" srcOrd="0" destOrd="0" presId="urn:microsoft.com/office/officeart/2005/8/layout/hList7#1"/>
    <dgm:cxn modelId="{610DB3F2-A6C4-412F-B762-A9337121E24D}" type="presOf" srcId="{1E215030-B170-4250-A0F5-416412ACE631}" destId="{0B9E4E60-0E20-4833-BDF9-0AD2E52875B5}" srcOrd="0" destOrd="0" presId="urn:microsoft.com/office/officeart/2005/8/layout/hList7#1"/>
    <dgm:cxn modelId="{7FDAFBB9-5460-4A6C-9C6A-221E436EF0B1}" type="presOf" srcId="{8517EACC-5C90-4DC7-B8A3-1A3288F7CC39}" destId="{CC1548E6-0E02-4EA3-941A-FFEA6D3E93F5}" srcOrd="0" destOrd="0" presId="urn:microsoft.com/office/officeart/2005/8/layout/hList7#1"/>
    <dgm:cxn modelId="{94767ACE-0A23-4F83-87F5-0FB9125D7B11}" srcId="{E32E7F17-AFA7-4EA2-9294-830CE13E2232}" destId="{67ADCBD3-3AF3-44A5-9EFD-6E8892642352}" srcOrd="3" destOrd="0" parTransId="{E86A9B5F-7213-47C2-AF49-30A74ECFECC0}" sibTransId="{1E215030-B170-4250-A0F5-416412ACE631}"/>
    <dgm:cxn modelId="{EA4B423F-6F5E-4AF0-AA85-3626CE62C881}" type="presOf" srcId="{CC8C77A6-E1CF-4BF6-8AEB-5B90F344E644}" destId="{B8E05917-864B-4C79-A638-D5DDBCA687B7}" srcOrd="0" destOrd="0" presId="urn:microsoft.com/office/officeart/2005/8/layout/hList7#1"/>
    <dgm:cxn modelId="{937A65BC-0F9B-4477-9360-88403AB63CC0}" type="presOf" srcId="{10452645-98FC-4700-8587-C1D0FFA43292}" destId="{2CDA5CE1-735F-4544-A9AD-AD052E80F9C5}" srcOrd="0" destOrd="0" presId="urn:microsoft.com/office/officeart/2005/8/layout/hList7#1"/>
    <dgm:cxn modelId="{44A99037-9FC2-41CA-97C4-9C0B67734EE8}" srcId="{E32E7F17-AFA7-4EA2-9294-830CE13E2232}" destId="{29B1AEB5-344A-4B5B-8AC5-C3AD10F4B4E7}" srcOrd="1" destOrd="0" parTransId="{F7756B80-4EAE-4198-8C0C-88886446433E}" sibTransId="{CC8C77A6-E1CF-4BF6-8AEB-5B90F344E644}"/>
    <dgm:cxn modelId="{3D6DCAC2-EFF2-40C4-9123-5A98D1612C44}" srcId="{E32E7F17-AFA7-4EA2-9294-830CE13E2232}" destId="{83D63D4A-8505-4B9F-ACCA-D31056A2FF54}" srcOrd="2" destOrd="0" parTransId="{1D3EB695-5DF3-433E-8A37-F7516B5DB8F7}" sibTransId="{488CB66D-817D-46B5-9844-4CF4566ED5BB}"/>
    <dgm:cxn modelId="{DF9F3952-870C-40F3-934B-21E931BF0D6C}" type="presOf" srcId="{67ADCBD3-3AF3-44A5-9EFD-6E8892642352}" destId="{6279AA9C-DD64-4171-8189-B73CA3859696}" srcOrd="1" destOrd="0" presId="urn:microsoft.com/office/officeart/2005/8/layout/hList7#1"/>
    <dgm:cxn modelId="{809BBAE7-2649-4FE4-B951-7AAA7E6E2720}" type="presParOf" srcId="{C0FFCED3-0C0C-4373-9D93-A7EF2E8C6CB0}" destId="{2557D411-85C8-4EDB-9EE2-918E3C9262EE}" srcOrd="0" destOrd="0" presId="urn:microsoft.com/office/officeart/2005/8/layout/hList7#1"/>
    <dgm:cxn modelId="{ADAE227D-67FF-4BA2-8BC1-A879F462DB76}" type="presParOf" srcId="{C0FFCED3-0C0C-4373-9D93-A7EF2E8C6CB0}" destId="{10CF3F39-7F01-48D8-A5B0-3A975EC60265}" srcOrd="1" destOrd="0" presId="urn:microsoft.com/office/officeart/2005/8/layout/hList7#1"/>
    <dgm:cxn modelId="{F08035D9-32EB-42C0-8C5F-071882FE6406}" type="presParOf" srcId="{10CF3F39-7F01-48D8-A5B0-3A975EC60265}" destId="{595D2587-BE82-460A-8FE3-CF53089416BB}" srcOrd="0" destOrd="0" presId="urn:microsoft.com/office/officeart/2005/8/layout/hList7#1"/>
    <dgm:cxn modelId="{84EC96F3-C52E-4600-A435-6BFBC90563E3}" type="presParOf" srcId="{595D2587-BE82-460A-8FE3-CF53089416BB}" destId="{2CDA5CE1-735F-4544-A9AD-AD052E80F9C5}" srcOrd="0" destOrd="0" presId="urn:microsoft.com/office/officeart/2005/8/layout/hList7#1"/>
    <dgm:cxn modelId="{F74A4A03-54C5-4E3C-85FA-33748AB7A364}" type="presParOf" srcId="{595D2587-BE82-460A-8FE3-CF53089416BB}" destId="{9B1BAF03-B08C-417B-9000-69E78F4E7545}" srcOrd="1" destOrd="0" presId="urn:microsoft.com/office/officeart/2005/8/layout/hList7#1"/>
    <dgm:cxn modelId="{9B344A10-8D0A-4DBC-8277-BF7FF75ED073}" type="presParOf" srcId="{595D2587-BE82-460A-8FE3-CF53089416BB}" destId="{37DF8926-68CE-4DE2-852A-87949A5C6094}" srcOrd="2" destOrd="0" presId="urn:microsoft.com/office/officeart/2005/8/layout/hList7#1"/>
    <dgm:cxn modelId="{243E4CD5-4713-4CC8-9539-DFBB851D76FE}" type="presParOf" srcId="{595D2587-BE82-460A-8FE3-CF53089416BB}" destId="{820D3440-2777-498C-A77A-E469C7527D93}" srcOrd="3" destOrd="0" presId="urn:microsoft.com/office/officeart/2005/8/layout/hList7#1"/>
    <dgm:cxn modelId="{B7C94A5C-5D30-4319-B611-95A78E8C0711}" type="presParOf" srcId="{10CF3F39-7F01-48D8-A5B0-3A975EC60265}" destId="{CC1548E6-0E02-4EA3-941A-FFEA6D3E93F5}" srcOrd="1" destOrd="0" presId="urn:microsoft.com/office/officeart/2005/8/layout/hList7#1"/>
    <dgm:cxn modelId="{06DFA921-4FF9-4051-8CD2-697056C003AC}" type="presParOf" srcId="{10CF3F39-7F01-48D8-A5B0-3A975EC60265}" destId="{499AEBCD-646D-4AE2-A910-AC071EEB981B}" srcOrd="2" destOrd="0" presId="urn:microsoft.com/office/officeart/2005/8/layout/hList7#1"/>
    <dgm:cxn modelId="{D8D08DDB-A167-45B1-9E67-5D5402B5B93F}" type="presParOf" srcId="{499AEBCD-646D-4AE2-A910-AC071EEB981B}" destId="{26F53821-F241-42D1-8171-A98EED74E8AA}" srcOrd="0" destOrd="0" presId="urn:microsoft.com/office/officeart/2005/8/layout/hList7#1"/>
    <dgm:cxn modelId="{4FEA88C8-A1A1-44FE-8F96-F8885ED31D3F}" type="presParOf" srcId="{499AEBCD-646D-4AE2-A910-AC071EEB981B}" destId="{BDB4E9D4-86F8-497E-92C2-CB4B81ED8FC3}" srcOrd="1" destOrd="0" presId="urn:microsoft.com/office/officeart/2005/8/layout/hList7#1"/>
    <dgm:cxn modelId="{2EFDA200-5F3D-45D4-9E47-7D2305873CA0}" type="presParOf" srcId="{499AEBCD-646D-4AE2-A910-AC071EEB981B}" destId="{1BE57786-AAFE-4FF1-B9A0-2FFF807B714D}" srcOrd="2" destOrd="0" presId="urn:microsoft.com/office/officeart/2005/8/layout/hList7#1"/>
    <dgm:cxn modelId="{01C87D85-FA4F-46A7-84F1-5BCF076738EC}" type="presParOf" srcId="{499AEBCD-646D-4AE2-A910-AC071EEB981B}" destId="{F99C891B-5789-4FAA-836C-B995B002CDF9}" srcOrd="3" destOrd="0" presId="urn:microsoft.com/office/officeart/2005/8/layout/hList7#1"/>
    <dgm:cxn modelId="{298C714F-2C09-4714-B016-8F4DD0E52CC5}" type="presParOf" srcId="{10CF3F39-7F01-48D8-A5B0-3A975EC60265}" destId="{B8E05917-864B-4C79-A638-D5DDBCA687B7}" srcOrd="3" destOrd="0" presId="urn:microsoft.com/office/officeart/2005/8/layout/hList7#1"/>
    <dgm:cxn modelId="{E6EEA077-94A7-47A8-8BE5-794D5E9A0F2A}" type="presParOf" srcId="{10CF3F39-7F01-48D8-A5B0-3A975EC60265}" destId="{A2CEB2B1-9C7C-42E1-B090-62194E448551}" srcOrd="4" destOrd="0" presId="urn:microsoft.com/office/officeart/2005/8/layout/hList7#1"/>
    <dgm:cxn modelId="{FEF9FC3C-2F85-4065-84B5-7247EC394462}" type="presParOf" srcId="{A2CEB2B1-9C7C-42E1-B090-62194E448551}" destId="{129A0C42-B01F-4934-8456-52464A10F9E7}" srcOrd="0" destOrd="0" presId="urn:microsoft.com/office/officeart/2005/8/layout/hList7#1"/>
    <dgm:cxn modelId="{70219415-7AA8-42BF-96D5-2D35C05FD2F1}" type="presParOf" srcId="{A2CEB2B1-9C7C-42E1-B090-62194E448551}" destId="{DF390241-C5C6-4CE5-AE54-4C4E5047B805}" srcOrd="1" destOrd="0" presId="urn:microsoft.com/office/officeart/2005/8/layout/hList7#1"/>
    <dgm:cxn modelId="{7367A07C-671B-4171-9A91-61DA025CBD6E}" type="presParOf" srcId="{A2CEB2B1-9C7C-42E1-B090-62194E448551}" destId="{DE096176-3C41-49B4-8708-975A8F245E2E}" srcOrd="2" destOrd="0" presId="urn:microsoft.com/office/officeart/2005/8/layout/hList7#1"/>
    <dgm:cxn modelId="{CBE6D226-EE80-4761-A8C3-EE34D4F03D65}" type="presParOf" srcId="{A2CEB2B1-9C7C-42E1-B090-62194E448551}" destId="{C8292C90-5E63-403F-8944-6F34556033EF}" srcOrd="3" destOrd="0" presId="urn:microsoft.com/office/officeart/2005/8/layout/hList7#1"/>
    <dgm:cxn modelId="{453EF633-94E8-47A0-89C1-26AA1ABD7471}" type="presParOf" srcId="{10CF3F39-7F01-48D8-A5B0-3A975EC60265}" destId="{265BD4B8-FA25-49EE-8270-61ADD8249ADA}" srcOrd="5" destOrd="0" presId="urn:microsoft.com/office/officeart/2005/8/layout/hList7#1"/>
    <dgm:cxn modelId="{D1C24E88-D34D-4144-A2AC-1580F8F6D145}" type="presParOf" srcId="{10CF3F39-7F01-48D8-A5B0-3A975EC60265}" destId="{3D57D7FF-1CA3-494F-9733-DB64284E4FFC}" srcOrd="6" destOrd="0" presId="urn:microsoft.com/office/officeart/2005/8/layout/hList7#1"/>
    <dgm:cxn modelId="{C541BA50-9E5A-42CD-807E-4F14E2397237}" type="presParOf" srcId="{3D57D7FF-1CA3-494F-9733-DB64284E4FFC}" destId="{EF48A38E-1794-402F-B4E5-BBF233BFA766}" srcOrd="0" destOrd="0" presId="urn:microsoft.com/office/officeart/2005/8/layout/hList7#1"/>
    <dgm:cxn modelId="{F85268E9-D022-4300-A146-8A33CAA272ED}" type="presParOf" srcId="{3D57D7FF-1CA3-494F-9733-DB64284E4FFC}" destId="{6279AA9C-DD64-4171-8189-B73CA3859696}" srcOrd="1" destOrd="0" presId="urn:microsoft.com/office/officeart/2005/8/layout/hList7#1"/>
    <dgm:cxn modelId="{536B75D5-3D1E-4FF4-B586-47C155784611}" type="presParOf" srcId="{3D57D7FF-1CA3-494F-9733-DB64284E4FFC}" destId="{6DA45460-0C7A-4CE4-AB64-2A77F91DBF75}" srcOrd="2" destOrd="0" presId="urn:microsoft.com/office/officeart/2005/8/layout/hList7#1"/>
    <dgm:cxn modelId="{7D541844-3BF2-4DD0-B100-8E7EB58BE818}" type="presParOf" srcId="{3D57D7FF-1CA3-494F-9733-DB64284E4FFC}" destId="{DB595F34-1134-4037-B3BF-9BA0E3D7C02A}" srcOrd="3" destOrd="0" presId="urn:microsoft.com/office/officeart/2005/8/layout/hList7#1"/>
    <dgm:cxn modelId="{8C3A4FD4-868C-4D7E-9EEB-79021D4D4AB6}" type="presParOf" srcId="{10CF3F39-7F01-48D8-A5B0-3A975EC60265}" destId="{0B9E4E60-0E20-4833-BDF9-0AD2E52875B5}" srcOrd="7" destOrd="0" presId="urn:microsoft.com/office/officeart/2005/8/layout/hList7#1"/>
    <dgm:cxn modelId="{E55E8B76-87A6-4ADA-B3DE-D6E84A59133A}" type="presParOf" srcId="{10CF3F39-7F01-48D8-A5B0-3A975EC60265}" destId="{1572C16E-1080-41AA-90B7-71F99EA417EB}" srcOrd="8" destOrd="0" presId="urn:microsoft.com/office/officeart/2005/8/layout/hList7#1"/>
    <dgm:cxn modelId="{45F76855-9F57-4F97-A903-EE658E499F14}" type="presParOf" srcId="{1572C16E-1080-41AA-90B7-71F99EA417EB}" destId="{2B2707CD-3F13-499C-891E-783A2C2AD5F0}" srcOrd="0" destOrd="0" presId="urn:microsoft.com/office/officeart/2005/8/layout/hList7#1"/>
    <dgm:cxn modelId="{04CFD986-D47F-43DB-A819-1D3D41E61767}" type="presParOf" srcId="{1572C16E-1080-41AA-90B7-71F99EA417EB}" destId="{8D10805D-5ECD-4F57-8646-F82FE689B951}" srcOrd="1" destOrd="0" presId="urn:microsoft.com/office/officeart/2005/8/layout/hList7#1"/>
    <dgm:cxn modelId="{6AC05E5F-3174-4C6A-9CAE-BF16B1153865}" type="presParOf" srcId="{1572C16E-1080-41AA-90B7-71F99EA417EB}" destId="{1D67EB8F-B1C6-4774-A0AE-9367C090B60F}" srcOrd="2" destOrd="0" presId="urn:microsoft.com/office/officeart/2005/8/layout/hList7#1"/>
    <dgm:cxn modelId="{45D04831-32D9-4F9F-A0DB-2BAB7B527271}" type="presParOf" srcId="{1572C16E-1080-41AA-90B7-71F99EA417EB}" destId="{81585BC9-7D8A-4FD0-B9F5-4130A0AC447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B354B28-0221-41FA-BCA3-652A92A8D67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FB9E11-28D4-48D8-BA67-CD13B0CA535B}">
      <dgm:prSet phldrT="[Текст]"/>
      <dgm:spPr>
        <a:solidFill>
          <a:srgbClr val="66FF33"/>
        </a:solidFill>
      </dgm:spPr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15,8%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A6F594-E34E-4600-9FC3-AB6753E17A1A}" type="parTrans" cxnId="{BBFE06FA-89B0-4FBA-A613-EEE3A4957313}">
      <dgm:prSet/>
      <dgm:spPr/>
      <dgm:t>
        <a:bodyPr/>
        <a:lstStyle/>
        <a:p>
          <a:endParaRPr lang="ru-RU"/>
        </a:p>
      </dgm:t>
    </dgm:pt>
    <dgm:pt modelId="{CACAF5B7-09E5-46C5-9957-79FF31AF4169}" type="sibTrans" cxnId="{BBFE06FA-89B0-4FBA-A613-EEE3A4957313}">
      <dgm:prSet/>
      <dgm:spPr/>
      <dgm:t>
        <a:bodyPr/>
        <a:lstStyle/>
        <a:p>
          <a:endParaRPr lang="ru-RU"/>
        </a:p>
      </dgm:t>
    </dgm:pt>
    <dgm:pt modelId="{0B519909-1A1F-49F0-ABA3-421AE8E75F80}">
      <dgm:prSet phldrT="[Текст]"/>
      <dgm:spPr>
        <a:solidFill>
          <a:srgbClr val="66FF33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Обеспечение качественными жилищно-коммунальными услугами населения Белокалитвинского района</a:t>
          </a:r>
          <a:endParaRPr lang="ru-RU" dirty="0">
            <a:solidFill>
              <a:srgbClr val="0000FF"/>
            </a:solidFill>
          </a:endParaRPr>
        </a:p>
      </dgm:t>
    </dgm:pt>
    <dgm:pt modelId="{B34A3E72-3E03-471F-B47E-735C626CC40D}" type="parTrans" cxnId="{67243DBD-E496-4E5E-AB17-3D722824C21A}">
      <dgm:prSet/>
      <dgm:spPr/>
      <dgm:t>
        <a:bodyPr/>
        <a:lstStyle/>
        <a:p>
          <a:endParaRPr lang="ru-RU"/>
        </a:p>
      </dgm:t>
    </dgm:pt>
    <dgm:pt modelId="{71D9ECE9-6621-42AF-8877-6FCBDF202F03}" type="sibTrans" cxnId="{67243DBD-E496-4E5E-AB17-3D722824C21A}">
      <dgm:prSet/>
      <dgm:spPr/>
      <dgm:t>
        <a:bodyPr/>
        <a:lstStyle/>
        <a:p>
          <a:endParaRPr lang="ru-RU"/>
        </a:p>
      </dgm:t>
    </dgm:pt>
    <dgm:pt modelId="{2A0E4897-F096-41C4-9894-CD49F00A2A80}">
      <dgm:prSet phldrT="[Текст]"/>
      <dgm:spPr>
        <a:solidFill>
          <a:srgbClr val="FF00FF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76,9%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CD72FA9-48E5-4E60-8241-0DDBE02D7D21}" type="parTrans" cxnId="{BB3953EA-A7C1-44E1-9A3F-95EFA5A1C05F}">
      <dgm:prSet/>
      <dgm:spPr/>
      <dgm:t>
        <a:bodyPr/>
        <a:lstStyle/>
        <a:p>
          <a:endParaRPr lang="ru-RU"/>
        </a:p>
      </dgm:t>
    </dgm:pt>
    <dgm:pt modelId="{EF859D93-1959-4FE6-A299-9FBFAC469061}" type="sibTrans" cxnId="{BB3953EA-A7C1-44E1-9A3F-95EFA5A1C05F}">
      <dgm:prSet/>
      <dgm:spPr/>
      <dgm:t>
        <a:bodyPr/>
        <a:lstStyle/>
        <a:p>
          <a:endParaRPr lang="ru-RU"/>
        </a:p>
      </dgm:t>
    </dgm:pt>
    <dgm:pt modelId="{9793C65C-773B-4599-9B91-7276EA3279E1}">
      <dgm:prSet phldrT="[Текст]"/>
      <dgm:spPr>
        <a:solidFill>
          <a:srgbClr val="FF33CC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населения Белокалитвинского района</a:t>
          </a:r>
          <a:endParaRPr lang="ru-RU" dirty="0">
            <a:solidFill>
              <a:schemeClr val="bg1"/>
            </a:solidFill>
          </a:endParaRPr>
        </a:p>
      </dgm:t>
    </dgm:pt>
    <dgm:pt modelId="{4D38B181-2389-429E-B46B-8ACE429B134B}" type="parTrans" cxnId="{6BB68C98-7760-4A5D-A181-28A13ECBD533}">
      <dgm:prSet/>
      <dgm:spPr/>
      <dgm:t>
        <a:bodyPr/>
        <a:lstStyle/>
        <a:p>
          <a:endParaRPr lang="ru-RU"/>
        </a:p>
      </dgm:t>
    </dgm:pt>
    <dgm:pt modelId="{01AE943D-719B-457A-A5BE-6A1499467829}" type="sibTrans" cxnId="{6BB68C98-7760-4A5D-A181-28A13ECBD533}">
      <dgm:prSet/>
      <dgm:spPr/>
      <dgm:t>
        <a:bodyPr/>
        <a:lstStyle/>
        <a:p>
          <a:endParaRPr lang="ru-RU"/>
        </a:p>
      </dgm:t>
    </dgm:pt>
    <dgm:pt modelId="{75E56BBC-243B-4604-9C39-F14785DAA786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5,4%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CB1590-829E-401C-B178-DAF69985B229}" type="parTrans" cxnId="{4D128DCE-0B0C-4F59-8860-57BC28B7110B}">
      <dgm:prSet/>
      <dgm:spPr/>
      <dgm:t>
        <a:bodyPr/>
        <a:lstStyle/>
        <a:p>
          <a:endParaRPr lang="ru-RU"/>
        </a:p>
      </dgm:t>
    </dgm:pt>
    <dgm:pt modelId="{E4D88702-E076-4EF6-8169-F63253B7A2AE}" type="sibTrans" cxnId="{4D128DCE-0B0C-4F59-8860-57BC28B7110B}">
      <dgm:prSet/>
      <dgm:spPr/>
      <dgm:t>
        <a:bodyPr/>
        <a:lstStyle/>
        <a:p>
          <a:endParaRPr lang="ru-RU"/>
        </a:p>
      </dgm:t>
    </dgm:pt>
    <dgm:pt modelId="{31D16C04-8537-4E9E-8A4B-84774BA42EDA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Формирование современной городской среды на территории Белокалитвинского района</a:t>
          </a:r>
          <a:endParaRPr lang="ru-RU" dirty="0">
            <a:solidFill>
              <a:srgbClr val="0000FF"/>
            </a:solidFill>
          </a:endParaRPr>
        </a:p>
      </dgm:t>
    </dgm:pt>
    <dgm:pt modelId="{91D2A102-7A10-493F-845B-0BD4A32E7C82}" type="parTrans" cxnId="{2EA77CC0-66EC-4D14-B499-9681E8DDFA1C}">
      <dgm:prSet/>
      <dgm:spPr/>
      <dgm:t>
        <a:bodyPr/>
        <a:lstStyle/>
        <a:p>
          <a:endParaRPr lang="ru-RU"/>
        </a:p>
      </dgm:t>
    </dgm:pt>
    <dgm:pt modelId="{80B1BCC2-4738-4E2D-A54F-9E2BBF6DC34B}" type="sibTrans" cxnId="{2EA77CC0-66EC-4D14-B499-9681E8DDFA1C}">
      <dgm:prSet/>
      <dgm:spPr/>
      <dgm:t>
        <a:bodyPr/>
        <a:lstStyle/>
        <a:p>
          <a:endParaRPr lang="ru-RU"/>
        </a:p>
      </dgm:t>
    </dgm:pt>
    <dgm:pt modelId="{388B1A9F-90A2-4D42-9AF8-E2B51419E5B2}">
      <dgm:prSet phldrT="[Текст]"/>
      <dgm:spPr>
        <a:solidFill>
          <a:srgbClr val="66FF33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54 451,7 тыс. рублей </a:t>
          </a:r>
          <a:endParaRPr lang="ru-RU" dirty="0">
            <a:solidFill>
              <a:srgbClr val="0000FF"/>
            </a:solidFill>
          </a:endParaRPr>
        </a:p>
      </dgm:t>
    </dgm:pt>
    <dgm:pt modelId="{187B608A-46CE-40AB-AF22-3353DC49F7B6}" type="parTrans" cxnId="{69774C99-3532-4E8A-A113-07CC1E4E9BEE}">
      <dgm:prSet/>
      <dgm:spPr/>
      <dgm:t>
        <a:bodyPr/>
        <a:lstStyle/>
        <a:p>
          <a:endParaRPr lang="ru-RU"/>
        </a:p>
      </dgm:t>
    </dgm:pt>
    <dgm:pt modelId="{18F44929-F346-4FAD-9DB4-D5B6D5FF7EC0}" type="sibTrans" cxnId="{69774C99-3532-4E8A-A113-07CC1E4E9BEE}">
      <dgm:prSet/>
      <dgm:spPr/>
      <dgm:t>
        <a:bodyPr/>
        <a:lstStyle/>
        <a:p>
          <a:endParaRPr lang="ru-RU"/>
        </a:p>
      </dgm:t>
    </dgm:pt>
    <dgm:pt modelId="{8CF9BA50-00E4-431C-ACA0-3845A0425EC4}">
      <dgm:prSet phldrT="[Текст]"/>
      <dgm:spPr>
        <a:solidFill>
          <a:srgbClr val="FF33CC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263 358,5 тыс. рублей </a:t>
          </a:r>
          <a:endParaRPr lang="ru-RU" dirty="0">
            <a:solidFill>
              <a:schemeClr val="bg1"/>
            </a:solidFill>
          </a:endParaRPr>
        </a:p>
      </dgm:t>
    </dgm:pt>
    <dgm:pt modelId="{6A0E75EB-9075-4A28-B6E6-9F9A11F754FE}" type="parTrans" cxnId="{38BBBDA7-D0BD-4D57-8E1F-98AE80B95645}">
      <dgm:prSet/>
      <dgm:spPr/>
      <dgm:t>
        <a:bodyPr/>
        <a:lstStyle/>
        <a:p>
          <a:endParaRPr lang="ru-RU"/>
        </a:p>
      </dgm:t>
    </dgm:pt>
    <dgm:pt modelId="{55AB2EE1-31E3-433A-A7FF-7D147A2A5707}" type="sibTrans" cxnId="{38BBBDA7-D0BD-4D57-8E1F-98AE80B95645}">
      <dgm:prSet/>
      <dgm:spPr/>
      <dgm:t>
        <a:bodyPr/>
        <a:lstStyle/>
        <a:p>
          <a:endParaRPr lang="ru-RU"/>
        </a:p>
      </dgm:t>
    </dgm:pt>
    <dgm:pt modelId="{4286C76E-2038-4667-BAAC-CC9A9C62D4B2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18 434,4 тыс. рублей </a:t>
          </a:r>
          <a:endParaRPr lang="ru-RU" dirty="0">
            <a:solidFill>
              <a:srgbClr val="0000FF"/>
            </a:solidFill>
          </a:endParaRPr>
        </a:p>
      </dgm:t>
    </dgm:pt>
    <dgm:pt modelId="{89DCC2CA-ABAF-4279-A5A7-1790AECCDF7A}" type="parTrans" cxnId="{0B5C0D7E-BCB3-415E-BBBD-CE4B9E7A83E9}">
      <dgm:prSet/>
      <dgm:spPr/>
      <dgm:t>
        <a:bodyPr/>
        <a:lstStyle/>
        <a:p>
          <a:endParaRPr lang="ru-RU"/>
        </a:p>
      </dgm:t>
    </dgm:pt>
    <dgm:pt modelId="{2A448CDA-E270-4E62-902F-0EDAE11418A9}" type="sibTrans" cxnId="{0B5C0D7E-BCB3-415E-BBBD-CE4B9E7A83E9}">
      <dgm:prSet/>
      <dgm:spPr/>
      <dgm:t>
        <a:bodyPr/>
        <a:lstStyle/>
        <a:p>
          <a:endParaRPr lang="ru-RU"/>
        </a:p>
      </dgm:t>
    </dgm:pt>
    <dgm:pt modelId="{D87C1A4A-3560-44EC-ABEE-637142024FE4}">
      <dgm:prSet phldrT="[Текст]"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1,8%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6E5920-3C81-405B-9168-407FE606FA5B}" type="parTrans" cxnId="{066502B1-05D1-444C-AA30-621FB8C86A41}">
      <dgm:prSet/>
      <dgm:spPr/>
      <dgm:t>
        <a:bodyPr/>
        <a:lstStyle/>
        <a:p>
          <a:endParaRPr lang="ru-RU"/>
        </a:p>
      </dgm:t>
    </dgm:pt>
    <dgm:pt modelId="{CFC7D522-7B64-4FE4-A806-3BB04606E0DC}" type="sibTrans" cxnId="{066502B1-05D1-444C-AA30-621FB8C86A41}">
      <dgm:prSet/>
      <dgm:spPr/>
      <dgm:t>
        <a:bodyPr/>
        <a:lstStyle/>
        <a:p>
          <a:endParaRPr lang="ru-RU"/>
        </a:p>
      </dgm:t>
    </dgm:pt>
    <dgm:pt modelId="{376058F4-BC0B-43CE-84FC-47EBE08B96AB}">
      <dgm:prSet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Охрана окружающей среды и рациональное природопользование</a:t>
          </a:r>
          <a:endParaRPr lang="ru-RU" dirty="0">
            <a:solidFill>
              <a:schemeClr val="bg1"/>
            </a:solidFill>
          </a:endParaRPr>
        </a:p>
      </dgm:t>
    </dgm:pt>
    <dgm:pt modelId="{70474C31-4CED-4BF1-8ED8-DDC75B7984A1}" type="parTrans" cxnId="{4EE8DA4C-D75A-4BA6-8DB5-D9958C614BA7}">
      <dgm:prSet/>
      <dgm:spPr/>
      <dgm:t>
        <a:bodyPr/>
        <a:lstStyle/>
        <a:p>
          <a:endParaRPr lang="ru-RU"/>
        </a:p>
      </dgm:t>
    </dgm:pt>
    <dgm:pt modelId="{D3D109E8-5E69-4866-B9DF-8F793C19120C}" type="sibTrans" cxnId="{4EE8DA4C-D75A-4BA6-8DB5-D9958C614BA7}">
      <dgm:prSet/>
      <dgm:spPr/>
      <dgm:t>
        <a:bodyPr/>
        <a:lstStyle/>
        <a:p>
          <a:endParaRPr lang="ru-RU"/>
        </a:p>
      </dgm:t>
    </dgm:pt>
    <dgm:pt modelId="{B1EBF361-51D8-49C9-96D7-416C29B47A1D}">
      <dgm:prSet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6 040,9 тыс. рублей </a:t>
          </a:r>
          <a:endParaRPr lang="ru-RU" dirty="0">
            <a:solidFill>
              <a:schemeClr val="bg1"/>
            </a:solidFill>
          </a:endParaRPr>
        </a:p>
      </dgm:t>
    </dgm:pt>
    <dgm:pt modelId="{CE8E65C6-148B-4B69-B54E-CC599B5FBA9C}" type="parTrans" cxnId="{2E980A89-4172-4B36-A8F9-F3221C80D4EF}">
      <dgm:prSet/>
      <dgm:spPr/>
      <dgm:t>
        <a:bodyPr/>
        <a:lstStyle/>
        <a:p>
          <a:endParaRPr lang="ru-RU"/>
        </a:p>
      </dgm:t>
    </dgm:pt>
    <dgm:pt modelId="{960AF5C8-09A2-4E4D-8886-30293231C9AE}" type="sibTrans" cxnId="{2E980A89-4172-4B36-A8F9-F3221C80D4EF}">
      <dgm:prSet/>
      <dgm:spPr/>
      <dgm:t>
        <a:bodyPr/>
        <a:lstStyle/>
        <a:p>
          <a:endParaRPr lang="ru-RU"/>
        </a:p>
      </dgm:t>
    </dgm:pt>
    <dgm:pt modelId="{F23D891A-A393-4E7E-8996-52DC88940D6A}" type="pres">
      <dgm:prSet presAssocID="{6B354B28-0221-41FA-BCA3-652A92A8D6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2F139-F8BF-4195-B4A9-30609A95FE5F}" type="pres">
      <dgm:prSet presAssocID="{D5FB9E11-28D4-48D8-BA67-CD13B0CA535B}" presName="composite" presStyleCnt="0"/>
      <dgm:spPr/>
    </dgm:pt>
    <dgm:pt modelId="{9AE9871D-1C2F-4D4E-BC0A-0B9BCFDA7760}" type="pres">
      <dgm:prSet presAssocID="{D5FB9E11-28D4-48D8-BA67-CD13B0CA535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28B7E-B81C-4B62-985B-057C8D4FF278}" type="pres">
      <dgm:prSet presAssocID="{D5FB9E11-28D4-48D8-BA67-CD13B0CA535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706E4-E8F7-474D-9850-27C95CEAA1DB}" type="pres">
      <dgm:prSet presAssocID="{CACAF5B7-09E5-46C5-9957-79FF31AF4169}" presName="sp" presStyleCnt="0"/>
      <dgm:spPr/>
    </dgm:pt>
    <dgm:pt modelId="{D2B44891-F6BB-45B4-9A16-E4C53D0EE525}" type="pres">
      <dgm:prSet presAssocID="{2A0E4897-F096-41C4-9894-CD49F00A2A80}" presName="composite" presStyleCnt="0"/>
      <dgm:spPr/>
    </dgm:pt>
    <dgm:pt modelId="{621BCFE2-5A45-4431-A04B-872B9EFE5C99}" type="pres">
      <dgm:prSet presAssocID="{2A0E4897-F096-41C4-9894-CD49F00A2A80}" presName="parentText" presStyleLbl="alignNode1" presStyleIdx="1" presStyleCnt="4" custLinFactNeighborX="0" custLinFactNeighborY="-124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AA4CF-2C38-4E63-A62F-B1711427C810}" type="pres">
      <dgm:prSet presAssocID="{2A0E4897-F096-41C4-9894-CD49F00A2A80}" presName="descendantText" presStyleLbl="alignAcc1" presStyleIdx="1" presStyleCnt="4" custLinFactNeighborX="442" custLinFactNeighborY="-20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86EC7-132E-4737-A95E-3DB083D7CD6F}" type="pres">
      <dgm:prSet presAssocID="{EF859D93-1959-4FE6-A299-9FBFAC469061}" presName="sp" presStyleCnt="0"/>
      <dgm:spPr/>
    </dgm:pt>
    <dgm:pt modelId="{F85ED79C-9137-481A-8825-61AE6CE55C01}" type="pres">
      <dgm:prSet presAssocID="{75E56BBC-243B-4604-9C39-F14785DAA786}" presName="composite" presStyleCnt="0"/>
      <dgm:spPr/>
    </dgm:pt>
    <dgm:pt modelId="{6F1FB201-64FB-4687-93C2-6848ABF95C5F}" type="pres">
      <dgm:prSet presAssocID="{75E56BBC-243B-4604-9C39-F14785DAA786}" presName="parentText" presStyleLbl="alignNode1" presStyleIdx="2" presStyleCnt="4" custLinFactNeighborX="0" custLinFactNeighborY="-247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A8D73-6E64-43D4-BEEA-F835F8A04A80}" type="pres">
      <dgm:prSet presAssocID="{75E56BBC-243B-4604-9C39-F14785DAA786}" presName="descendantText" presStyleLbl="alignAcc1" presStyleIdx="2" presStyleCnt="4" custLinFactNeighborX="437" custLinFactNeighborY="-38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52395-398D-430B-A302-284ABB6A1486}" type="pres">
      <dgm:prSet presAssocID="{E4D88702-E076-4EF6-8169-F63253B7A2AE}" presName="sp" presStyleCnt="0"/>
      <dgm:spPr/>
    </dgm:pt>
    <dgm:pt modelId="{0E5B0CAE-CA7A-4C80-8713-7D85B8C60C82}" type="pres">
      <dgm:prSet presAssocID="{D87C1A4A-3560-44EC-ABEE-637142024FE4}" presName="composite" presStyleCnt="0"/>
      <dgm:spPr/>
    </dgm:pt>
    <dgm:pt modelId="{096BC016-DE63-4049-969D-BFF80F989826}" type="pres">
      <dgm:prSet presAssocID="{D87C1A4A-3560-44EC-ABEE-637142024FE4}" presName="parentText" presStyleLbl="alignNode1" presStyleIdx="3" presStyleCnt="4" custLinFactNeighborX="437" custLinFactNeighborY="-38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32B67-9E56-4C3F-A04A-516881B66D9A}" type="pres">
      <dgm:prSet presAssocID="{D87C1A4A-3560-44EC-ABEE-637142024FE4}" presName="descendantText" presStyleLbl="alignAcc1" presStyleIdx="3" presStyleCnt="4" custLinFactNeighborX="-160" custLinFactNeighborY="-57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FDF226-0AE2-4740-B84A-184C5CE24542}" type="presOf" srcId="{D5FB9E11-28D4-48D8-BA67-CD13B0CA535B}" destId="{9AE9871D-1C2F-4D4E-BC0A-0B9BCFDA7760}" srcOrd="0" destOrd="0" presId="urn:microsoft.com/office/officeart/2005/8/layout/chevron2"/>
    <dgm:cxn modelId="{BBFE06FA-89B0-4FBA-A613-EEE3A4957313}" srcId="{6B354B28-0221-41FA-BCA3-652A92A8D671}" destId="{D5FB9E11-28D4-48D8-BA67-CD13B0CA535B}" srcOrd="0" destOrd="0" parTransId="{19A6F594-E34E-4600-9FC3-AB6753E17A1A}" sibTransId="{CACAF5B7-09E5-46C5-9957-79FF31AF4169}"/>
    <dgm:cxn modelId="{DF436767-F183-46BE-BC72-968856BA0778}" type="presOf" srcId="{8CF9BA50-00E4-431C-ACA0-3845A0425EC4}" destId="{537AA4CF-2C38-4E63-A62F-B1711427C810}" srcOrd="0" destOrd="1" presId="urn:microsoft.com/office/officeart/2005/8/layout/chevron2"/>
    <dgm:cxn modelId="{38BBBDA7-D0BD-4D57-8E1F-98AE80B95645}" srcId="{2A0E4897-F096-41C4-9894-CD49F00A2A80}" destId="{8CF9BA50-00E4-431C-ACA0-3845A0425EC4}" srcOrd="1" destOrd="0" parTransId="{6A0E75EB-9075-4A28-B6E6-9F9A11F754FE}" sibTransId="{55AB2EE1-31E3-433A-A7FF-7D147A2A5707}"/>
    <dgm:cxn modelId="{BCAC9E99-B85B-41EA-9368-43927B4EE6A8}" type="presOf" srcId="{388B1A9F-90A2-4D42-9AF8-E2B51419E5B2}" destId="{D3E28B7E-B81C-4B62-985B-057C8D4FF278}" srcOrd="0" destOrd="1" presId="urn:microsoft.com/office/officeart/2005/8/layout/chevron2"/>
    <dgm:cxn modelId="{D253BDEA-21EE-4576-9388-D7268EAC378D}" type="presOf" srcId="{75E56BBC-243B-4604-9C39-F14785DAA786}" destId="{6F1FB201-64FB-4687-93C2-6848ABF95C5F}" srcOrd="0" destOrd="0" presId="urn:microsoft.com/office/officeart/2005/8/layout/chevron2"/>
    <dgm:cxn modelId="{2EA77CC0-66EC-4D14-B499-9681E8DDFA1C}" srcId="{75E56BBC-243B-4604-9C39-F14785DAA786}" destId="{31D16C04-8537-4E9E-8A4B-84774BA42EDA}" srcOrd="0" destOrd="0" parTransId="{91D2A102-7A10-493F-845B-0BD4A32E7C82}" sibTransId="{80B1BCC2-4738-4E2D-A54F-9E2BBF6DC34B}"/>
    <dgm:cxn modelId="{AB30EE38-6343-463B-894F-FB42AF75252A}" type="presOf" srcId="{376058F4-BC0B-43CE-84FC-47EBE08B96AB}" destId="{9CB32B67-9E56-4C3F-A04A-516881B66D9A}" srcOrd="0" destOrd="0" presId="urn:microsoft.com/office/officeart/2005/8/layout/chevron2"/>
    <dgm:cxn modelId="{4EE8DA4C-D75A-4BA6-8DB5-D9958C614BA7}" srcId="{D87C1A4A-3560-44EC-ABEE-637142024FE4}" destId="{376058F4-BC0B-43CE-84FC-47EBE08B96AB}" srcOrd="0" destOrd="0" parTransId="{70474C31-4CED-4BF1-8ED8-DDC75B7984A1}" sibTransId="{D3D109E8-5E69-4866-B9DF-8F793C19120C}"/>
    <dgm:cxn modelId="{08FABF76-9F12-4127-9050-B9438F3D77D8}" type="presOf" srcId="{4286C76E-2038-4667-BAAC-CC9A9C62D4B2}" destId="{8D6A8D73-6E64-43D4-BEEA-F835F8A04A80}" srcOrd="0" destOrd="1" presId="urn:microsoft.com/office/officeart/2005/8/layout/chevron2"/>
    <dgm:cxn modelId="{F8767F72-0B0A-4A03-9491-E0AB232BED98}" type="presOf" srcId="{6B354B28-0221-41FA-BCA3-652A92A8D671}" destId="{F23D891A-A393-4E7E-8996-52DC88940D6A}" srcOrd="0" destOrd="0" presId="urn:microsoft.com/office/officeart/2005/8/layout/chevron2"/>
    <dgm:cxn modelId="{4D128DCE-0B0C-4F59-8860-57BC28B7110B}" srcId="{6B354B28-0221-41FA-BCA3-652A92A8D671}" destId="{75E56BBC-243B-4604-9C39-F14785DAA786}" srcOrd="2" destOrd="0" parTransId="{29CB1590-829E-401C-B178-DAF69985B229}" sibTransId="{E4D88702-E076-4EF6-8169-F63253B7A2AE}"/>
    <dgm:cxn modelId="{2E980A89-4172-4B36-A8F9-F3221C80D4EF}" srcId="{D87C1A4A-3560-44EC-ABEE-637142024FE4}" destId="{B1EBF361-51D8-49C9-96D7-416C29B47A1D}" srcOrd="1" destOrd="0" parTransId="{CE8E65C6-148B-4B69-B54E-CC599B5FBA9C}" sibTransId="{960AF5C8-09A2-4E4D-8886-30293231C9AE}"/>
    <dgm:cxn modelId="{67243DBD-E496-4E5E-AB17-3D722824C21A}" srcId="{D5FB9E11-28D4-48D8-BA67-CD13B0CA535B}" destId="{0B519909-1A1F-49F0-ABA3-421AE8E75F80}" srcOrd="0" destOrd="0" parTransId="{B34A3E72-3E03-471F-B47E-735C626CC40D}" sibTransId="{71D9ECE9-6621-42AF-8877-6FCBDF202F03}"/>
    <dgm:cxn modelId="{066502B1-05D1-444C-AA30-621FB8C86A41}" srcId="{6B354B28-0221-41FA-BCA3-652A92A8D671}" destId="{D87C1A4A-3560-44EC-ABEE-637142024FE4}" srcOrd="3" destOrd="0" parTransId="{446E5920-3C81-405B-9168-407FE606FA5B}" sibTransId="{CFC7D522-7B64-4FE4-A806-3BB04606E0DC}"/>
    <dgm:cxn modelId="{69774C99-3532-4E8A-A113-07CC1E4E9BEE}" srcId="{D5FB9E11-28D4-48D8-BA67-CD13B0CA535B}" destId="{388B1A9F-90A2-4D42-9AF8-E2B51419E5B2}" srcOrd="1" destOrd="0" parTransId="{187B608A-46CE-40AB-AF22-3353DC49F7B6}" sibTransId="{18F44929-F346-4FAD-9DB4-D5B6D5FF7EC0}"/>
    <dgm:cxn modelId="{6BB68C98-7760-4A5D-A181-28A13ECBD533}" srcId="{2A0E4897-F096-41C4-9894-CD49F00A2A80}" destId="{9793C65C-773B-4599-9B91-7276EA3279E1}" srcOrd="0" destOrd="0" parTransId="{4D38B181-2389-429E-B46B-8ACE429B134B}" sibTransId="{01AE943D-719B-457A-A5BE-6A1499467829}"/>
    <dgm:cxn modelId="{A56F0E2B-FD79-450F-8C17-FF837CE8CC3E}" type="presOf" srcId="{0B519909-1A1F-49F0-ABA3-421AE8E75F80}" destId="{D3E28B7E-B81C-4B62-985B-057C8D4FF278}" srcOrd="0" destOrd="0" presId="urn:microsoft.com/office/officeart/2005/8/layout/chevron2"/>
    <dgm:cxn modelId="{658D8218-D9D7-424B-B11C-5D1CBA29F440}" type="presOf" srcId="{9793C65C-773B-4599-9B91-7276EA3279E1}" destId="{537AA4CF-2C38-4E63-A62F-B1711427C810}" srcOrd="0" destOrd="0" presId="urn:microsoft.com/office/officeart/2005/8/layout/chevron2"/>
    <dgm:cxn modelId="{EEB638DC-283F-4F1F-937A-1BFBFAA8D534}" type="presOf" srcId="{B1EBF361-51D8-49C9-96D7-416C29B47A1D}" destId="{9CB32B67-9E56-4C3F-A04A-516881B66D9A}" srcOrd="0" destOrd="1" presId="urn:microsoft.com/office/officeart/2005/8/layout/chevron2"/>
    <dgm:cxn modelId="{0B5C0D7E-BCB3-415E-BBBD-CE4B9E7A83E9}" srcId="{75E56BBC-243B-4604-9C39-F14785DAA786}" destId="{4286C76E-2038-4667-BAAC-CC9A9C62D4B2}" srcOrd="1" destOrd="0" parTransId="{89DCC2CA-ABAF-4279-A5A7-1790AECCDF7A}" sibTransId="{2A448CDA-E270-4E62-902F-0EDAE11418A9}"/>
    <dgm:cxn modelId="{6CFCF496-553E-4DE0-94AD-6AFD9BC91674}" type="presOf" srcId="{D87C1A4A-3560-44EC-ABEE-637142024FE4}" destId="{096BC016-DE63-4049-969D-BFF80F989826}" srcOrd="0" destOrd="0" presId="urn:microsoft.com/office/officeart/2005/8/layout/chevron2"/>
    <dgm:cxn modelId="{74325151-3BDC-49EA-AE54-B8DC140A6CD1}" type="presOf" srcId="{2A0E4897-F096-41C4-9894-CD49F00A2A80}" destId="{621BCFE2-5A45-4431-A04B-872B9EFE5C99}" srcOrd="0" destOrd="0" presId="urn:microsoft.com/office/officeart/2005/8/layout/chevron2"/>
    <dgm:cxn modelId="{BB3953EA-A7C1-44E1-9A3F-95EFA5A1C05F}" srcId="{6B354B28-0221-41FA-BCA3-652A92A8D671}" destId="{2A0E4897-F096-41C4-9894-CD49F00A2A80}" srcOrd="1" destOrd="0" parTransId="{CCD72FA9-48E5-4E60-8241-0DDBE02D7D21}" sibTransId="{EF859D93-1959-4FE6-A299-9FBFAC469061}"/>
    <dgm:cxn modelId="{459983A1-5663-47A6-B944-BE5542D13A0E}" type="presOf" srcId="{31D16C04-8537-4E9E-8A4B-84774BA42EDA}" destId="{8D6A8D73-6E64-43D4-BEEA-F835F8A04A80}" srcOrd="0" destOrd="0" presId="urn:microsoft.com/office/officeart/2005/8/layout/chevron2"/>
    <dgm:cxn modelId="{7FEC7C61-48BC-411F-87F4-49F0C657F962}" type="presParOf" srcId="{F23D891A-A393-4E7E-8996-52DC88940D6A}" destId="{A192F139-F8BF-4195-B4A9-30609A95FE5F}" srcOrd="0" destOrd="0" presId="urn:microsoft.com/office/officeart/2005/8/layout/chevron2"/>
    <dgm:cxn modelId="{F83B7937-5D9F-460E-B89B-37B973C7F740}" type="presParOf" srcId="{A192F139-F8BF-4195-B4A9-30609A95FE5F}" destId="{9AE9871D-1C2F-4D4E-BC0A-0B9BCFDA7760}" srcOrd="0" destOrd="0" presId="urn:microsoft.com/office/officeart/2005/8/layout/chevron2"/>
    <dgm:cxn modelId="{D1FE8FF9-21E3-49F4-9E25-1EDD2A4187DD}" type="presParOf" srcId="{A192F139-F8BF-4195-B4A9-30609A95FE5F}" destId="{D3E28B7E-B81C-4B62-985B-057C8D4FF278}" srcOrd="1" destOrd="0" presId="urn:microsoft.com/office/officeart/2005/8/layout/chevron2"/>
    <dgm:cxn modelId="{FB266540-13CC-4166-853E-E637A68B52A0}" type="presParOf" srcId="{F23D891A-A393-4E7E-8996-52DC88940D6A}" destId="{6B3706E4-E8F7-474D-9850-27C95CEAA1DB}" srcOrd="1" destOrd="0" presId="urn:microsoft.com/office/officeart/2005/8/layout/chevron2"/>
    <dgm:cxn modelId="{16DCC75B-61F7-4E1E-A5CF-221171807B41}" type="presParOf" srcId="{F23D891A-A393-4E7E-8996-52DC88940D6A}" destId="{D2B44891-F6BB-45B4-9A16-E4C53D0EE525}" srcOrd="2" destOrd="0" presId="urn:microsoft.com/office/officeart/2005/8/layout/chevron2"/>
    <dgm:cxn modelId="{37C2FCA8-6422-442F-BE7F-AA70531EB6EE}" type="presParOf" srcId="{D2B44891-F6BB-45B4-9A16-E4C53D0EE525}" destId="{621BCFE2-5A45-4431-A04B-872B9EFE5C99}" srcOrd="0" destOrd="0" presId="urn:microsoft.com/office/officeart/2005/8/layout/chevron2"/>
    <dgm:cxn modelId="{CB0402A6-2CA2-4D4B-A4B3-1B1AB5A860DC}" type="presParOf" srcId="{D2B44891-F6BB-45B4-9A16-E4C53D0EE525}" destId="{537AA4CF-2C38-4E63-A62F-B1711427C810}" srcOrd="1" destOrd="0" presId="urn:microsoft.com/office/officeart/2005/8/layout/chevron2"/>
    <dgm:cxn modelId="{20D9CD8C-E2D1-4439-8877-59F1B4EC65D1}" type="presParOf" srcId="{F23D891A-A393-4E7E-8996-52DC88940D6A}" destId="{57586EC7-132E-4737-A95E-3DB083D7CD6F}" srcOrd="3" destOrd="0" presId="urn:microsoft.com/office/officeart/2005/8/layout/chevron2"/>
    <dgm:cxn modelId="{C8BD1B31-878A-4DFF-9075-CFCA0700D023}" type="presParOf" srcId="{F23D891A-A393-4E7E-8996-52DC88940D6A}" destId="{F85ED79C-9137-481A-8825-61AE6CE55C01}" srcOrd="4" destOrd="0" presId="urn:microsoft.com/office/officeart/2005/8/layout/chevron2"/>
    <dgm:cxn modelId="{BF35618C-3A28-4D5F-B7FC-29090935F44D}" type="presParOf" srcId="{F85ED79C-9137-481A-8825-61AE6CE55C01}" destId="{6F1FB201-64FB-4687-93C2-6848ABF95C5F}" srcOrd="0" destOrd="0" presId="urn:microsoft.com/office/officeart/2005/8/layout/chevron2"/>
    <dgm:cxn modelId="{7B06C0DA-DB71-45AD-B677-D5C9DA6B300A}" type="presParOf" srcId="{F85ED79C-9137-481A-8825-61AE6CE55C01}" destId="{8D6A8D73-6E64-43D4-BEEA-F835F8A04A80}" srcOrd="1" destOrd="0" presId="urn:microsoft.com/office/officeart/2005/8/layout/chevron2"/>
    <dgm:cxn modelId="{3922C5FB-4E60-4CCA-9637-A7A06F737915}" type="presParOf" srcId="{F23D891A-A393-4E7E-8996-52DC88940D6A}" destId="{C5F52395-398D-430B-A302-284ABB6A1486}" srcOrd="5" destOrd="0" presId="urn:microsoft.com/office/officeart/2005/8/layout/chevron2"/>
    <dgm:cxn modelId="{592EC71A-D6E7-488F-86AC-09067864E52D}" type="presParOf" srcId="{F23D891A-A393-4E7E-8996-52DC88940D6A}" destId="{0E5B0CAE-CA7A-4C80-8713-7D85B8C60C82}" srcOrd="6" destOrd="0" presId="urn:microsoft.com/office/officeart/2005/8/layout/chevron2"/>
    <dgm:cxn modelId="{4C2F1062-472E-4C66-92AE-B210BAE795FF}" type="presParOf" srcId="{0E5B0CAE-CA7A-4C80-8713-7D85B8C60C82}" destId="{096BC016-DE63-4049-969D-BFF80F989826}" srcOrd="0" destOrd="0" presId="urn:microsoft.com/office/officeart/2005/8/layout/chevron2"/>
    <dgm:cxn modelId="{02837A71-6E3C-4139-81BE-CDB65C934855}" type="presParOf" srcId="{0E5B0CAE-CA7A-4C80-8713-7D85B8C60C82}" destId="{9CB32B67-9E56-4C3F-A04A-516881B66D9A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1DB2544-E928-4712-99DD-1966FABD59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2F6B16-E7B6-40CA-BD2C-319B8C32A49D}">
      <dgm:prSet phldrT="[Текст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Горняцкое с.п.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67E66-0276-47DA-91F4-461FC7BFA3B5}" type="parTrans" cxnId="{DE33FA17-3AA4-42B5-879F-6F3B23E2C36B}">
      <dgm:prSet/>
      <dgm:spPr/>
      <dgm:t>
        <a:bodyPr/>
        <a:lstStyle/>
        <a:p>
          <a:endParaRPr lang="ru-RU"/>
        </a:p>
      </dgm:t>
    </dgm:pt>
    <dgm:pt modelId="{6781F7CF-86BD-4690-9718-42D7F9B7EE21}" type="sibTrans" cxnId="{DE33FA17-3AA4-42B5-879F-6F3B23E2C36B}">
      <dgm:prSet/>
      <dgm:spPr/>
      <dgm:t>
        <a:bodyPr/>
        <a:lstStyle/>
        <a:p>
          <a:endParaRPr lang="ru-RU"/>
        </a:p>
      </dgm:t>
    </dgm:pt>
    <dgm:pt modelId="{8C429493-3D15-4B99-9BDB-03B96B091DDD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Ильинское</a:t>
          </a:r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с.п.</a:t>
          </a:r>
        </a:p>
      </dgm:t>
    </dgm:pt>
    <dgm:pt modelId="{AC0FB8C6-B5C2-4294-94D9-FA5B371B2DCD}" type="parTrans" cxnId="{A42A8130-BAD4-495E-8AEC-D03E753A2DF1}">
      <dgm:prSet/>
      <dgm:spPr/>
      <dgm:t>
        <a:bodyPr/>
        <a:lstStyle/>
        <a:p>
          <a:endParaRPr lang="ru-RU"/>
        </a:p>
      </dgm:t>
    </dgm:pt>
    <dgm:pt modelId="{2C28D64A-22C0-4ECA-B0DE-61E12CA69313}" type="sibTrans" cxnId="{A42A8130-BAD4-495E-8AEC-D03E753A2DF1}">
      <dgm:prSet/>
      <dgm:spPr/>
      <dgm:t>
        <a:bodyPr/>
        <a:lstStyle/>
        <a:p>
          <a:endParaRPr lang="ru-RU"/>
        </a:p>
      </dgm:t>
    </dgm:pt>
    <dgm:pt modelId="{42E637AE-0B6E-41FF-801A-7A16BB3F1FC9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Коксовское</a:t>
          </a:r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с.п.</a:t>
          </a:r>
        </a:p>
      </dgm:t>
    </dgm:pt>
    <dgm:pt modelId="{A5FC76CF-4087-431D-A8C5-C2DF065825DA}" type="parTrans" cxnId="{3C9EA690-F2EA-4A99-92C1-3BA22EE833CE}">
      <dgm:prSet/>
      <dgm:spPr/>
      <dgm:t>
        <a:bodyPr/>
        <a:lstStyle/>
        <a:p>
          <a:endParaRPr lang="ru-RU"/>
        </a:p>
      </dgm:t>
    </dgm:pt>
    <dgm:pt modelId="{52C1C010-3488-4736-9CA6-22FDE77FC145}" type="sibTrans" cxnId="{3C9EA690-F2EA-4A99-92C1-3BA22EE833CE}">
      <dgm:prSet/>
      <dgm:spPr/>
      <dgm:t>
        <a:bodyPr/>
        <a:lstStyle/>
        <a:p>
          <a:endParaRPr lang="ru-RU"/>
        </a:p>
      </dgm:t>
    </dgm:pt>
    <dgm:pt modelId="{1747D329-E403-4DB3-83C0-37A1DD96F186}">
      <dgm:prSet/>
      <dgm:spPr/>
      <dgm:t>
        <a:bodyPr/>
        <a:lstStyle/>
        <a:p>
          <a:pPr algn="r"/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50,0 тыс. рублей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549121-9B55-4C7B-9136-833D5E5DF14A}" type="parTrans" cxnId="{0943420F-3318-4080-ABC7-3706E91D3302}">
      <dgm:prSet/>
      <dgm:spPr/>
      <dgm:t>
        <a:bodyPr/>
        <a:lstStyle/>
        <a:p>
          <a:endParaRPr lang="ru-RU"/>
        </a:p>
      </dgm:t>
    </dgm:pt>
    <dgm:pt modelId="{F1E0E93C-E57A-45BC-8F8C-7EE6B9640CE2}" type="sibTrans" cxnId="{0943420F-3318-4080-ABC7-3706E91D3302}">
      <dgm:prSet/>
      <dgm:spPr/>
      <dgm:t>
        <a:bodyPr/>
        <a:lstStyle/>
        <a:p>
          <a:endParaRPr lang="ru-RU"/>
        </a:p>
      </dgm:t>
    </dgm:pt>
    <dgm:pt modelId="{33FD8205-7B40-42B2-889B-0531A3AC4417}">
      <dgm:prSet/>
      <dgm:spPr/>
      <dgm:t>
        <a:bodyPr/>
        <a:lstStyle/>
        <a:p>
          <a:pPr algn="r"/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10,0 тыс. рублей</a:t>
          </a:r>
        </a:p>
      </dgm:t>
    </dgm:pt>
    <dgm:pt modelId="{5EA7DB15-12FD-49FD-9BBF-7C6A028AC57A}" type="parTrans" cxnId="{6A0A77F9-7961-487E-9841-69BA57E1B427}">
      <dgm:prSet/>
      <dgm:spPr/>
      <dgm:t>
        <a:bodyPr/>
        <a:lstStyle/>
        <a:p>
          <a:endParaRPr lang="ru-RU"/>
        </a:p>
      </dgm:t>
    </dgm:pt>
    <dgm:pt modelId="{9ECE9374-84A2-4784-8B0C-017F2C54A557}" type="sibTrans" cxnId="{6A0A77F9-7961-487E-9841-69BA57E1B427}">
      <dgm:prSet/>
      <dgm:spPr/>
      <dgm:t>
        <a:bodyPr/>
        <a:lstStyle/>
        <a:p>
          <a:endParaRPr lang="ru-RU"/>
        </a:p>
      </dgm:t>
    </dgm:pt>
    <dgm:pt modelId="{1FAC2AD0-B98D-4CEC-A8D2-8CD92F6E547B}">
      <dgm:prSet/>
      <dgm:spPr/>
      <dgm:t>
        <a:bodyPr/>
        <a:lstStyle/>
        <a:p>
          <a:pPr algn="r"/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30,0 тыс. рублей</a:t>
          </a:r>
        </a:p>
      </dgm:t>
    </dgm:pt>
    <dgm:pt modelId="{93D916E0-4519-49C6-A298-53B882DAC492}" type="parTrans" cxnId="{347FDC12-BB9B-45A8-9D03-DF618D2C2842}">
      <dgm:prSet/>
      <dgm:spPr/>
      <dgm:t>
        <a:bodyPr/>
        <a:lstStyle/>
        <a:p>
          <a:endParaRPr lang="ru-RU"/>
        </a:p>
      </dgm:t>
    </dgm:pt>
    <dgm:pt modelId="{674FE1FD-C4E6-4092-8ED1-081A556EABE8}" type="sibTrans" cxnId="{347FDC12-BB9B-45A8-9D03-DF618D2C2842}">
      <dgm:prSet/>
      <dgm:spPr/>
      <dgm:t>
        <a:bodyPr/>
        <a:lstStyle/>
        <a:p>
          <a:endParaRPr lang="ru-RU"/>
        </a:p>
      </dgm:t>
    </dgm:pt>
    <dgm:pt modelId="{3EC041DF-ACB8-403A-B1C3-2192934F9E85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Нижнепоповское</a:t>
          </a:r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с.п.</a:t>
          </a:r>
        </a:p>
      </dgm:t>
    </dgm:pt>
    <dgm:pt modelId="{02F438E9-C48E-4784-B376-DF83EEF14972}" type="parTrans" cxnId="{24310AC1-42B4-43A6-8207-7D8684FDA0DA}">
      <dgm:prSet/>
      <dgm:spPr/>
      <dgm:t>
        <a:bodyPr/>
        <a:lstStyle/>
        <a:p>
          <a:endParaRPr lang="ru-RU"/>
        </a:p>
      </dgm:t>
    </dgm:pt>
    <dgm:pt modelId="{523B49C6-F105-4AB3-B59D-6A99A8F2523A}" type="sibTrans" cxnId="{24310AC1-42B4-43A6-8207-7D8684FDA0DA}">
      <dgm:prSet/>
      <dgm:spPr/>
      <dgm:t>
        <a:bodyPr/>
        <a:lstStyle/>
        <a:p>
          <a:endParaRPr lang="ru-RU"/>
        </a:p>
      </dgm:t>
    </dgm:pt>
    <dgm:pt modelId="{3B6E6B24-9576-4511-B31E-C416237021DC}">
      <dgm:prSet/>
      <dgm:spPr/>
      <dgm:t>
        <a:bodyPr/>
        <a:lstStyle/>
        <a:p>
          <a:pPr algn="r"/>
          <a:r>
            <a:rPr lang="ru-RU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10,0  тыс. рублей</a:t>
          </a:r>
          <a:endParaRPr lang="ru-RU"/>
        </a:p>
      </dgm:t>
    </dgm:pt>
    <dgm:pt modelId="{5ACC3028-FF54-4670-9F0C-72BBCCC31156}" type="parTrans" cxnId="{51BBD73C-A017-484A-930A-B535408252B7}">
      <dgm:prSet/>
      <dgm:spPr/>
      <dgm:t>
        <a:bodyPr/>
        <a:lstStyle/>
        <a:p>
          <a:endParaRPr lang="ru-RU"/>
        </a:p>
      </dgm:t>
    </dgm:pt>
    <dgm:pt modelId="{06079346-BF57-4BEE-8A60-B9D85B5F51CD}" type="sibTrans" cxnId="{51BBD73C-A017-484A-930A-B535408252B7}">
      <dgm:prSet/>
      <dgm:spPr/>
      <dgm:t>
        <a:bodyPr/>
        <a:lstStyle/>
        <a:p>
          <a:endParaRPr lang="ru-RU"/>
        </a:p>
      </dgm:t>
    </dgm:pt>
    <dgm:pt modelId="{596CD4F6-3962-4B28-81BF-99083E2FB8B1}" type="pres">
      <dgm:prSet presAssocID="{11DB2544-E928-4712-99DD-1966FABD59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E040F-0754-4256-8F21-97F001316DAA}" type="pres">
      <dgm:prSet presAssocID="{162F6B16-E7B6-40CA-BD2C-319B8C32A49D}" presName="parentLin" presStyleCnt="0"/>
      <dgm:spPr/>
    </dgm:pt>
    <dgm:pt modelId="{BAA33A09-18E5-4AE7-B0B2-98BA426328A0}" type="pres">
      <dgm:prSet presAssocID="{162F6B16-E7B6-40CA-BD2C-319B8C32A49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3C8713D-C8EF-4150-A552-CAF90FA6EF7B}" type="pres">
      <dgm:prSet presAssocID="{162F6B16-E7B6-40CA-BD2C-319B8C32A49D}" presName="parentText" presStyleLbl="node1" presStyleIdx="0" presStyleCnt="4" custLinFactNeighborX="-50000" custLinFactNeighborY="31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B39E9-5E4A-4098-8389-19306001081C}" type="pres">
      <dgm:prSet presAssocID="{162F6B16-E7B6-40CA-BD2C-319B8C32A49D}" presName="negativeSpace" presStyleCnt="0"/>
      <dgm:spPr/>
    </dgm:pt>
    <dgm:pt modelId="{49271BAA-41B5-4851-B790-2CDCDE3F79DA}" type="pres">
      <dgm:prSet presAssocID="{162F6B16-E7B6-40CA-BD2C-319B8C32A49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5199F-31FB-4168-9BC2-6ADFFB93C633}" type="pres">
      <dgm:prSet presAssocID="{6781F7CF-86BD-4690-9718-42D7F9B7EE21}" presName="spaceBetweenRectangles" presStyleCnt="0"/>
      <dgm:spPr/>
    </dgm:pt>
    <dgm:pt modelId="{FEB75381-4EC2-45A4-AF24-94EB91A8FF53}" type="pres">
      <dgm:prSet presAssocID="{8C429493-3D15-4B99-9BDB-03B96B091DDD}" presName="parentLin" presStyleCnt="0"/>
      <dgm:spPr/>
    </dgm:pt>
    <dgm:pt modelId="{CD71A2BF-2C84-4662-AB61-C7EF117352CA}" type="pres">
      <dgm:prSet presAssocID="{8C429493-3D15-4B99-9BDB-03B96B091DD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382799D-8F26-4731-B057-D59717C81874}" type="pres">
      <dgm:prSet presAssocID="{8C429493-3D15-4B99-9BDB-03B96B091DDD}" presName="parentText" presStyleLbl="node1" presStyleIdx="1" presStyleCnt="4" custLinFactNeighborY="-50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6CA12-8139-49B4-9CBC-D13D86082DD3}" type="pres">
      <dgm:prSet presAssocID="{8C429493-3D15-4B99-9BDB-03B96B091DDD}" presName="negativeSpace" presStyleCnt="0"/>
      <dgm:spPr/>
    </dgm:pt>
    <dgm:pt modelId="{1BC2E1D2-F846-4330-82B6-9E7852D64ABE}" type="pres">
      <dgm:prSet presAssocID="{8C429493-3D15-4B99-9BDB-03B96B091DD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2C1AC-BAB6-47BF-B776-C37438C3AE53}" type="pres">
      <dgm:prSet presAssocID="{2C28D64A-22C0-4ECA-B0DE-61E12CA69313}" presName="spaceBetweenRectangles" presStyleCnt="0"/>
      <dgm:spPr/>
    </dgm:pt>
    <dgm:pt modelId="{A5272E3E-5EEE-46BA-A0A7-B657FC8C4A7D}" type="pres">
      <dgm:prSet presAssocID="{42E637AE-0B6E-41FF-801A-7A16BB3F1FC9}" presName="parentLin" presStyleCnt="0"/>
      <dgm:spPr/>
    </dgm:pt>
    <dgm:pt modelId="{FCD09D91-CD3E-4F14-94C2-AF25D8BFC730}" type="pres">
      <dgm:prSet presAssocID="{42E637AE-0B6E-41FF-801A-7A16BB3F1FC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20E63BA-DEED-4FB3-A894-F6935829A4BB}" type="pres">
      <dgm:prSet presAssocID="{42E637AE-0B6E-41FF-801A-7A16BB3F1FC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FE287-9DDE-475F-835B-CF0DA6D5068B}" type="pres">
      <dgm:prSet presAssocID="{42E637AE-0B6E-41FF-801A-7A16BB3F1FC9}" presName="negativeSpace" presStyleCnt="0"/>
      <dgm:spPr/>
    </dgm:pt>
    <dgm:pt modelId="{B8C9B4C8-6A61-444B-9431-CDC7AADDB7B7}" type="pres">
      <dgm:prSet presAssocID="{42E637AE-0B6E-41FF-801A-7A16BB3F1FC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C7D4B-4194-4BDF-B855-608848CD0DF6}" type="pres">
      <dgm:prSet presAssocID="{52C1C010-3488-4736-9CA6-22FDE77FC145}" presName="spaceBetweenRectangles" presStyleCnt="0"/>
      <dgm:spPr/>
    </dgm:pt>
    <dgm:pt modelId="{51864B2A-372B-40DF-AFE9-8B4C839F3E0B}" type="pres">
      <dgm:prSet presAssocID="{3EC041DF-ACB8-403A-B1C3-2192934F9E85}" presName="parentLin" presStyleCnt="0"/>
      <dgm:spPr/>
    </dgm:pt>
    <dgm:pt modelId="{545876E6-B433-4845-8420-6FDC053D7E03}" type="pres">
      <dgm:prSet presAssocID="{3EC041DF-ACB8-403A-B1C3-2192934F9E8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CC223B4-CBBA-4AB5-BE83-CBA3571039C0}" type="pres">
      <dgm:prSet presAssocID="{3EC041DF-ACB8-403A-B1C3-2192934F9E85}" presName="parentText" presStyleLbl="node1" presStyleIdx="3" presStyleCnt="4" custLinFactNeighborX="-7692" custLinFactNeighborY="-5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B6241-036B-45C7-9104-7550EED19117}" type="pres">
      <dgm:prSet presAssocID="{3EC041DF-ACB8-403A-B1C3-2192934F9E85}" presName="negativeSpace" presStyleCnt="0"/>
      <dgm:spPr/>
    </dgm:pt>
    <dgm:pt modelId="{7F810D17-5368-4C29-8984-0F6603E3FFF2}" type="pres">
      <dgm:prSet presAssocID="{3EC041DF-ACB8-403A-B1C3-2192934F9E8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7ED169-669E-4562-9CC2-5A71ABAD200C}" type="presOf" srcId="{8C429493-3D15-4B99-9BDB-03B96B091DDD}" destId="{0382799D-8F26-4731-B057-D59717C81874}" srcOrd="1" destOrd="0" presId="urn:microsoft.com/office/officeart/2005/8/layout/list1"/>
    <dgm:cxn modelId="{EE745C88-4C5B-45CE-9126-C8E3A2619C45}" type="presOf" srcId="{1747D329-E403-4DB3-83C0-37A1DD96F186}" destId="{49271BAA-41B5-4851-B790-2CDCDE3F79DA}" srcOrd="0" destOrd="0" presId="urn:microsoft.com/office/officeart/2005/8/layout/list1"/>
    <dgm:cxn modelId="{8784BAF1-F833-4BE9-881B-67E1CCCF9E57}" type="presOf" srcId="{3EC041DF-ACB8-403A-B1C3-2192934F9E85}" destId="{DCC223B4-CBBA-4AB5-BE83-CBA3571039C0}" srcOrd="1" destOrd="0" presId="urn:microsoft.com/office/officeart/2005/8/layout/list1"/>
    <dgm:cxn modelId="{0943420F-3318-4080-ABC7-3706E91D3302}" srcId="{162F6B16-E7B6-40CA-BD2C-319B8C32A49D}" destId="{1747D329-E403-4DB3-83C0-37A1DD96F186}" srcOrd="0" destOrd="0" parTransId="{E1549121-9B55-4C7B-9136-833D5E5DF14A}" sibTransId="{F1E0E93C-E57A-45BC-8F8C-7EE6B9640CE2}"/>
    <dgm:cxn modelId="{24310AC1-42B4-43A6-8207-7D8684FDA0DA}" srcId="{11DB2544-E928-4712-99DD-1966FABD59B4}" destId="{3EC041DF-ACB8-403A-B1C3-2192934F9E85}" srcOrd="3" destOrd="0" parTransId="{02F438E9-C48E-4784-B376-DF83EEF14972}" sibTransId="{523B49C6-F105-4AB3-B59D-6A99A8F2523A}"/>
    <dgm:cxn modelId="{FC30A816-760D-4F26-9AB9-58529BD821AF}" type="presOf" srcId="{1FAC2AD0-B98D-4CEC-A8D2-8CD92F6E547B}" destId="{B8C9B4C8-6A61-444B-9431-CDC7AADDB7B7}" srcOrd="0" destOrd="0" presId="urn:microsoft.com/office/officeart/2005/8/layout/list1"/>
    <dgm:cxn modelId="{6A0A77F9-7961-487E-9841-69BA57E1B427}" srcId="{8C429493-3D15-4B99-9BDB-03B96B091DDD}" destId="{33FD8205-7B40-42B2-889B-0531A3AC4417}" srcOrd="0" destOrd="0" parTransId="{5EA7DB15-12FD-49FD-9BBF-7C6A028AC57A}" sibTransId="{9ECE9374-84A2-4784-8B0C-017F2C54A557}"/>
    <dgm:cxn modelId="{C3DE1AA2-A1CA-4B05-B6E2-3004274297C9}" type="presOf" srcId="{162F6B16-E7B6-40CA-BD2C-319B8C32A49D}" destId="{A3C8713D-C8EF-4150-A552-CAF90FA6EF7B}" srcOrd="1" destOrd="0" presId="urn:microsoft.com/office/officeart/2005/8/layout/list1"/>
    <dgm:cxn modelId="{659E9F8D-0AD6-4D72-8CC8-308494A3A0CB}" type="presOf" srcId="{3B6E6B24-9576-4511-B31E-C416237021DC}" destId="{7F810D17-5368-4C29-8984-0F6603E3FFF2}" srcOrd="0" destOrd="0" presId="urn:microsoft.com/office/officeart/2005/8/layout/list1"/>
    <dgm:cxn modelId="{3C9EA690-F2EA-4A99-92C1-3BA22EE833CE}" srcId="{11DB2544-E928-4712-99DD-1966FABD59B4}" destId="{42E637AE-0B6E-41FF-801A-7A16BB3F1FC9}" srcOrd="2" destOrd="0" parTransId="{A5FC76CF-4087-431D-A8C5-C2DF065825DA}" sibTransId="{52C1C010-3488-4736-9CA6-22FDE77FC145}"/>
    <dgm:cxn modelId="{A3149829-7A94-495C-9A20-C14BDC61FCCF}" type="presOf" srcId="{11DB2544-E928-4712-99DD-1966FABD59B4}" destId="{596CD4F6-3962-4B28-81BF-99083E2FB8B1}" srcOrd="0" destOrd="0" presId="urn:microsoft.com/office/officeart/2005/8/layout/list1"/>
    <dgm:cxn modelId="{A42A8130-BAD4-495E-8AEC-D03E753A2DF1}" srcId="{11DB2544-E928-4712-99DD-1966FABD59B4}" destId="{8C429493-3D15-4B99-9BDB-03B96B091DDD}" srcOrd="1" destOrd="0" parTransId="{AC0FB8C6-B5C2-4294-94D9-FA5B371B2DCD}" sibTransId="{2C28D64A-22C0-4ECA-B0DE-61E12CA69313}"/>
    <dgm:cxn modelId="{FC2ACF0A-D34F-48C3-B102-2A75557D32B3}" type="presOf" srcId="{162F6B16-E7B6-40CA-BD2C-319B8C32A49D}" destId="{BAA33A09-18E5-4AE7-B0B2-98BA426328A0}" srcOrd="0" destOrd="0" presId="urn:microsoft.com/office/officeart/2005/8/layout/list1"/>
    <dgm:cxn modelId="{DE33FA17-3AA4-42B5-879F-6F3B23E2C36B}" srcId="{11DB2544-E928-4712-99DD-1966FABD59B4}" destId="{162F6B16-E7B6-40CA-BD2C-319B8C32A49D}" srcOrd="0" destOrd="0" parTransId="{17467E66-0276-47DA-91F4-461FC7BFA3B5}" sibTransId="{6781F7CF-86BD-4690-9718-42D7F9B7EE21}"/>
    <dgm:cxn modelId="{41919010-B5FD-4E5D-B7CD-A76CE05FB22F}" type="presOf" srcId="{33FD8205-7B40-42B2-889B-0531A3AC4417}" destId="{1BC2E1D2-F846-4330-82B6-9E7852D64ABE}" srcOrd="0" destOrd="0" presId="urn:microsoft.com/office/officeart/2005/8/layout/list1"/>
    <dgm:cxn modelId="{347FDC12-BB9B-45A8-9D03-DF618D2C2842}" srcId="{42E637AE-0B6E-41FF-801A-7A16BB3F1FC9}" destId="{1FAC2AD0-B98D-4CEC-A8D2-8CD92F6E547B}" srcOrd="0" destOrd="0" parTransId="{93D916E0-4519-49C6-A298-53B882DAC492}" sibTransId="{674FE1FD-C4E6-4092-8ED1-081A556EABE8}"/>
    <dgm:cxn modelId="{51BBD73C-A017-484A-930A-B535408252B7}" srcId="{3EC041DF-ACB8-403A-B1C3-2192934F9E85}" destId="{3B6E6B24-9576-4511-B31E-C416237021DC}" srcOrd="0" destOrd="0" parTransId="{5ACC3028-FF54-4670-9F0C-72BBCCC31156}" sibTransId="{06079346-BF57-4BEE-8A60-B9D85B5F51CD}"/>
    <dgm:cxn modelId="{F1938EEF-7F39-45BB-9258-0691FF785BA3}" type="presOf" srcId="{42E637AE-0B6E-41FF-801A-7A16BB3F1FC9}" destId="{FCD09D91-CD3E-4F14-94C2-AF25D8BFC730}" srcOrd="0" destOrd="0" presId="urn:microsoft.com/office/officeart/2005/8/layout/list1"/>
    <dgm:cxn modelId="{5D0A472F-DE08-4457-9FDB-633B2B68DEBB}" type="presOf" srcId="{3EC041DF-ACB8-403A-B1C3-2192934F9E85}" destId="{545876E6-B433-4845-8420-6FDC053D7E03}" srcOrd="0" destOrd="0" presId="urn:microsoft.com/office/officeart/2005/8/layout/list1"/>
    <dgm:cxn modelId="{8FA454D9-D9AC-4DCC-B173-97D125B146B5}" type="presOf" srcId="{8C429493-3D15-4B99-9BDB-03B96B091DDD}" destId="{CD71A2BF-2C84-4662-AB61-C7EF117352CA}" srcOrd="0" destOrd="0" presId="urn:microsoft.com/office/officeart/2005/8/layout/list1"/>
    <dgm:cxn modelId="{90F67504-566C-414B-A6F6-2A8EAD2B6AD4}" type="presOf" srcId="{42E637AE-0B6E-41FF-801A-7A16BB3F1FC9}" destId="{720E63BA-DEED-4FB3-A894-F6935829A4BB}" srcOrd="1" destOrd="0" presId="urn:microsoft.com/office/officeart/2005/8/layout/list1"/>
    <dgm:cxn modelId="{8132D750-A6E2-4307-A14D-DD2BA130672E}" type="presParOf" srcId="{596CD4F6-3962-4B28-81BF-99083E2FB8B1}" destId="{CB8E040F-0754-4256-8F21-97F001316DAA}" srcOrd="0" destOrd="0" presId="urn:microsoft.com/office/officeart/2005/8/layout/list1"/>
    <dgm:cxn modelId="{215F0D84-A4E3-4288-A6B0-078483C1538F}" type="presParOf" srcId="{CB8E040F-0754-4256-8F21-97F001316DAA}" destId="{BAA33A09-18E5-4AE7-B0B2-98BA426328A0}" srcOrd="0" destOrd="0" presId="urn:microsoft.com/office/officeart/2005/8/layout/list1"/>
    <dgm:cxn modelId="{6F4D1C52-1AE6-4E64-BE5E-CD57D9936A38}" type="presParOf" srcId="{CB8E040F-0754-4256-8F21-97F001316DAA}" destId="{A3C8713D-C8EF-4150-A552-CAF90FA6EF7B}" srcOrd="1" destOrd="0" presId="urn:microsoft.com/office/officeart/2005/8/layout/list1"/>
    <dgm:cxn modelId="{5BB3A023-F35B-4F95-B005-7BA0234146E3}" type="presParOf" srcId="{596CD4F6-3962-4B28-81BF-99083E2FB8B1}" destId="{F88B39E9-5E4A-4098-8389-19306001081C}" srcOrd="1" destOrd="0" presId="urn:microsoft.com/office/officeart/2005/8/layout/list1"/>
    <dgm:cxn modelId="{992BDE1F-9C65-4068-8E89-5842DED13623}" type="presParOf" srcId="{596CD4F6-3962-4B28-81BF-99083E2FB8B1}" destId="{49271BAA-41B5-4851-B790-2CDCDE3F79DA}" srcOrd="2" destOrd="0" presId="urn:microsoft.com/office/officeart/2005/8/layout/list1"/>
    <dgm:cxn modelId="{DAB74041-AA77-4FC6-A168-1DDC1786A4F7}" type="presParOf" srcId="{596CD4F6-3962-4B28-81BF-99083E2FB8B1}" destId="{CF65199F-31FB-4168-9BC2-6ADFFB93C633}" srcOrd="3" destOrd="0" presId="urn:microsoft.com/office/officeart/2005/8/layout/list1"/>
    <dgm:cxn modelId="{7D0FDE84-F7AE-49C6-A945-9A277AD6FF42}" type="presParOf" srcId="{596CD4F6-3962-4B28-81BF-99083E2FB8B1}" destId="{FEB75381-4EC2-45A4-AF24-94EB91A8FF53}" srcOrd="4" destOrd="0" presId="urn:microsoft.com/office/officeart/2005/8/layout/list1"/>
    <dgm:cxn modelId="{F5388DE3-1612-4257-8E88-F4A6C899E0FB}" type="presParOf" srcId="{FEB75381-4EC2-45A4-AF24-94EB91A8FF53}" destId="{CD71A2BF-2C84-4662-AB61-C7EF117352CA}" srcOrd="0" destOrd="0" presId="urn:microsoft.com/office/officeart/2005/8/layout/list1"/>
    <dgm:cxn modelId="{F66CCB30-E368-4EDC-B789-52B352472C51}" type="presParOf" srcId="{FEB75381-4EC2-45A4-AF24-94EB91A8FF53}" destId="{0382799D-8F26-4731-B057-D59717C81874}" srcOrd="1" destOrd="0" presId="urn:microsoft.com/office/officeart/2005/8/layout/list1"/>
    <dgm:cxn modelId="{43791BB1-2439-4C05-A14E-C6FC11F6992F}" type="presParOf" srcId="{596CD4F6-3962-4B28-81BF-99083E2FB8B1}" destId="{1356CA12-8139-49B4-9CBC-D13D86082DD3}" srcOrd="5" destOrd="0" presId="urn:microsoft.com/office/officeart/2005/8/layout/list1"/>
    <dgm:cxn modelId="{160A0D98-845A-4FA3-B7B9-0C63A075755F}" type="presParOf" srcId="{596CD4F6-3962-4B28-81BF-99083E2FB8B1}" destId="{1BC2E1D2-F846-4330-82B6-9E7852D64ABE}" srcOrd="6" destOrd="0" presId="urn:microsoft.com/office/officeart/2005/8/layout/list1"/>
    <dgm:cxn modelId="{D781EAF6-28C0-4125-A672-FD8C4ED20C07}" type="presParOf" srcId="{596CD4F6-3962-4B28-81BF-99083E2FB8B1}" destId="{C5D2C1AC-BAB6-47BF-B776-C37438C3AE53}" srcOrd="7" destOrd="0" presId="urn:microsoft.com/office/officeart/2005/8/layout/list1"/>
    <dgm:cxn modelId="{EA111D1A-8E71-4CD6-81EA-04B8AF61E825}" type="presParOf" srcId="{596CD4F6-3962-4B28-81BF-99083E2FB8B1}" destId="{A5272E3E-5EEE-46BA-A0A7-B657FC8C4A7D}" srcOrd="8" destOrd="0" presId="urn:microsoft.com/office/officeart/2005/8/layout/list1"/>
    <dgm:cxn modelId="{770A9900-7BC7-4E14-B7EB-7FDA1A82E9DA}" type="presParOf" srcId="{A5272E3E-5EEE-46BA-A0A7-B657FC8C4A7D}" destId="{FCD09D91-CD3E-4F14-94C2-AF25D8BFC730}" srcOrd="0" destOrd="0" presId="urn:microsoft.com/office/officeart/2005/8/layout/list1"/>
    <dgm:cxn modelId="{23F122BD-EB8A-4C8D-8E47-75DF8CCC09BC}" type="presParOf" srcId="{A5272E3E-5EEE-46BA-A0A7-B657FC8C4A7D}" destId="{720E63BA-DEED-4FB3-A894-F6935829A4BB}" srcOrd="1" destOrd="0" presId="urn:microsoft.com/office/officeart/2005/8/layout/list1"/>
    <dgm:cxn modelId="{520BB6B2-D924-4A80-8651-B5A55BC9FA69}" type="presParOf" srcId="{596CD4F6-3962-4B28-81BF-99083E2FB8B1}" destId="{A3BFE287-9DDE-475F-835B-CF0DA6D5068B}" srcOrd="9" destOrd="0" presId="urn:microsoft.com/office/officeart/2005/8/layout/list1"/>
    <dgm:cxn modelId="{D02172D3-2A00-47F6-99F9-AA9ABC5CBCB3}" type="presParOf" srcId="{596CD4F6-3962-4B28-81BF-99083E2FB8B1}" destId="{B8C9B4C8-6A61-444B-9431-CDC7AADDB7B7}" srcOrd="10" destOrd="0" presId="urn:microsoft.com/office/officeart/2005/8/layout/list1"/>
    <dgm:cxn modelId="{C3EF4E7D-C338-4CFA-811E-FAB0C0A0C722}" type="presParOf" srcId="{596CD4F6-3962-4B28-81BF-99083E2FB8B1}" destId="{862C7D4B-4194-4BDF-B855-608848CD0DF6}" srcOrd="11" destOrd="0" presId="urn:microsoft.com/office/officeart/2005/8/layout/list1"/>
    <dgm:cxn modelId="{020B3589-ACB8-4E6F-AE1B-5739F0644CBA}" type="presParOf" srcId="{596CD4F6-3962-4B28-81BF-99083E2FB8B1}" destId="{51864B2A-372B-40DF-AFE9-8B4C839F3E0B}" srcOrd="12" destOrd="0" presId="urn:microsoft.com/office/officeart/2005/8/layout/list1"/>
    <dgm:cxn modelId="{8379E32E-549A-4E63-BDD4-5E9134260F1D}" type="presParOf" srcId="{51864B2A-372B-40DF-AFE9-8B4C839F3E0B}" destId="{545876E6-B433-4845-8420-6FDC053D7E03}" srcOrd="0" destOrd="0" presId="urn:microsoft.com/office/officeart/2005/8/layout/list1"/>
    <dgm:cxn modelId="{C88504D1-07A1-4295-B101-1D12FDCB7482}" type="presParOf" srcId="{51864B2A-372B-40DF-AFE9-8B4C839F3E0B}" destId="{DCC223B4-CBBA-4AB5-BE83-CBA3571039C0}" srcOrd="1" destOrd="0" presId="urn:microsoft.com/office/officeart/2005/8/layout/list1"/>
    <dgm:cxn modelId="{70ACD7B0-A998-4AAC-B12C-C35DCB046D65}" type="presParOf" srcId="{596CD4F6-3962-4B28-81BF-99083E2FB8B1}" destId="{DE1B6241-036B-45C7-9104-7550EED19117}" srcOrd="13" destOrd="0" presId="urn:microsoft.com/office/officeart/2005/8/layout/list1"/>
    <dgm:cxn modelId="{5867C422-646A-4806-A0E0-7E4F861D3523}" type="presParOf" srcId="{596CD4F6-3962-4B28-81BF-99083E2FB8B1}" destId="{7F810D17-5368-4C29-8984-0F6603E3FF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24ECF2-FCB1-42E6-B81A-AEAC71A71FE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69AA74-7CDC-48F4-B33B-CAC09D884F70}">
      <dgm:prSet phldrT="[Текст]" custT="1"/>
      <dgm:spPr>
        <a:gradFill flip="none"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FFCCCC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8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2022 год –</a:t>
          </a:r>
        </a:p>
        <a:p>
          <a:r>
            <a:rPr lang="ru-RU" sz="28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147 158,6 тыс. рублей или 3,2% </a:t>
          </a:r>
          <a:endParaRPr lang="ru-RU" sz="2800" b="1" dirty="0">
            <a:ln>
              <a:solidFill>
                <a:schemeClr val="accent3">
                  <a:lumMod val="75000"/>
                </a:schemeClr>
              </a:solidFill>
            </a:ln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4BAD06-02F8-4EA1-90B2-B3CBE726753A}" type="parTrans" cxnId="{08CBA170-DB25-4668-9E6B-145EE6D40856}">
      <dgm:prSet/>
      <dgm:spPr/>
      <dgm:t>
        <a:bodyPr/>
        <a:lstStyle/>
        <a:p>
          <a:endParaRPr lang="ru-RU"/>
        </a:p>
      </dgm:t>
    </dgm:pt>
    <dgm:pt modelId="{1F0FB1BF-EE72-4AE1-B776-53796AFF4B02}" type="sibTrans" cxnId="{08CBA170-DB25-4668-9E6B-145EE6D40856}">
      <dgm:prSet/>
      <dgm:spPr/>
      <dgm:t>
        <a:bodyPr/>
        <a:lstStyle/>
        <a:p>
          <a:endParaRPr lang="ru-RU"/>
        </a:p>
      </dgm:t>
    </dgm:pt>
    <dgm:pt modelId="{5CF72584-F17A-467D-BC8C-8D08E8CC0627}" type="pres">
      <dgm:prSet presAssocID="{5924ECF2-FCB1-42E6-B81A-AEAC71A71F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D82251-1503-4951-BF8C-D218411D88C4}" type="pres">
      <dgm:prSet presAssocID="{9D69AA74-7CDC-48F4-B33B-CAC09D884F70}" presName="node" presStyleLbl="node1" presStyleIdx="0" presStyleCnt="1" custScaleX="90000" custScaleY="83333" custLinFactNeighborX="-1667" custLinFactNeighborY="-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5F2680-CF8A-42DE-A653-B25DA6FCE1BA}" type="presOf" srcId="{5924ECF2-FCB1-42E6-B81A-AEAC71A71FE0}" destId="{5CF72584-F17A-467D-BC8C-8D08E8CC0627}" srcOrd="0" destOrd="0" presId="urn:microsoft.com/office/officeart/2005/8/layout/default#1"/>
    <dgm:cxn modelId="{08CBA170-DB25-4668-9E6B-145EE6D40856}" srcId="{5924ECF2-FCB1-42E6-B81A-AEAC71A71FE0}" destId="{9D69AA74-7CDC-48F4-B33B-CAC09D884F70}" srcOrd="0" destOrd="0" parTransId="{BA4BAD06-02F8-4EA1-90B2-B3CBE726753A}" sibTransId="{1F0FB1BF-EE72-4AE1-B776-53796AFF4B02}"/>
    <dgm:cxn modelId="{1AEF8D98-5C04-429D-B1F4-D58E7DF55995}" type="presOf" srcId="{9D69AA74-7CDC-48F4-B33B-CAC09D884F70}" destId="{22D82251-1503-4951-BF8C-D218411D88C4}" srcOrd="0" destOrd="0" presId="urn:microsoft.com/office/officeart/2005/8/layout/default#1"/>
    <dgm:cxn modelId="{F0B350B9-E2D1-47EF-AAF1-8380629F4CF0}" type="presParOf" srcId="{5CF72584-F17A-467D-BC8C-8D08E8CC0627}" destId="{22D82251-1503-4951-BF8C-D218411D88C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6017C9-2DF7-49B2-A745-5E23A49CA2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C2FB78-A8AD-47A2-80EF-E6C8D6E6188F}">
      <dgm:prSet custT="1"/>
      <dgm:spPr>
        <a:solidFill>
          <a:schemeClr val="tx2">
            <a:lumMod val="85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Поддержка детей из многодетных семей</a:t>
          </a:r>
        </a:p>
        <a:p>
          <a:pPr rtl="0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2023 год- 20 479,1 тыс. рублей, 2024 год- 21 299,4 тыс. рублей, 2025 год-22 133,8 тыс. рублей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4A4E950-4BEC-49DD-98B1-CD7F314C0AAD}" type="sibTrans" cxnId="{0501647E-C41D-4543-AB21-C94EAF9F0FF2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14B5F881-7C43-4451-9E78-9712C2C56CDA}" type="parTrans" cxnId="{0501647E-C41D-4543-AB21-C94EAF9F0FF2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60B7BF46-D751-4AE9-87E5-2F199085F81E}" type="pres">
      <dgm:prSet presAssocID="{526017C9-2DF7-49B2-A745-5E23A49CA2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C9034A-8A7A-4356-A356-28E1782D71A0}" type="pres">
      <dgm:prSet presAssocID="{C9C2FB78-A8AD-47A2-80EF-E6C8D6E618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1647E-C41D-4543-AB21-C94EAF9F0FF2}" srcId="{526017C9-2DF7-49B2-A745-5E23A49CA2E2}" destId="{C9C2FB78-A8AD-47A2-80EF-E6C8D6E6188F}" srcOrd="0" destOrd="0" parTransId="{14B5F881-7C43-4451-9E78-9712C2C56CDA}" sibTransId="{24A4E950-4BEC-49DD-98B1-CD7F314C0AAD}"/>
    <dgm:cxn modelId="{1FA4BCD1-5C42-4BF5-B9FB-6D84065B37F3}" type="presOf" srcId="{526017C9-2DF7-49B2-A745-5E23A49CA2E2}" destId="{60B7BF46-D751-4AE9-87E5-2F199085F81E}" srcOrd="0" destOrd="0" presId="urn:microsoft.com/office/officeart/2005/8/layout/vList2"/>
    <dgm:cxn modelId="{6EC80EF4-9EFE-40BE-BA7D-04A747A95E17}" type="presOf" srcId="{C9C2FB78-A8AD-47A2-80EF-E6C8D6E6188F}" destId="{F6C9034A-8A7A-4356-A356-28E1782D71A0}" srcOrd="0" destOrd="0" presId="urn:microsoft.com/office/officeart/2005/8/layout/vList2"/>
    <dgm:cxn modelId="{9753894D-0B60-45EB-9580-E6A2B5E1B42E}" type="presParOf" srcId="{60B7BF46-D751-4AE9-87E5-2F199085F81E}" destId="{F6C9034A-8A7A-4356-A356-28E1782D71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2D93BC-2C40-4DB3-9D8A-1A62D142EA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ACB0F8-91EC-4292-8BB1-30A77D89443E}">
      <dgm:prSet custT="1"/>
      <dgm:spPr>
        <a:solidFill>
          <a:schemeClr val="tx2">
            <a:lumMod val="85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Поддержка детей первого-второго года жизни из малоимущих семей</a:t>
          </a:r>
        </a:p>
        <a:p>
          <a:pPr rtl="0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2023 год-8 856,3 тыс. рублей, 2024 год-9 212,5 тыс. рублей, 2025 год-9 586,8 тыс. рублей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792359-06AE-4FE2-B030-941558CB07A7}" type="parTrans" cxnId="{4ACD2046-C62C-44C3-A60B-E5FDF7AE477C}">
      <dgm:prSet/>
      <dgm:spPr/>
      <dgm:t>
        <a:bodyPr/>
        <a:lstStyle/>
        <a:p>
          <a:endParaRPr lang="ru-RU"/>
        </a:p>
      </dgm:t>
    </dgm:pt>
    <dgm:pt modelId="{903E05AE-1E49-4B48-9837-090682F16880}" type="sibTrans" cxnId="{4ACD2046-C62C-44C3-A60B-E5FDF7AE477C}">
      <dgm:prSet/>
      <dgm:spPr/>
      <dgm:t>
        <a:bodyPr/>
        <a:lstStyle/>
        <a:p>
          <a:endParaRPr lang="ru-RU"/>
        </a:p>
      </dgm:t>
    </dgm:pt>
    <dgm:pt modelId="{11666E53-F62D-4671-BEAC-616EE7146CBF}" type="pres">
      <dgm:prSet presAssocID="{6C2D93BC-2C40-4DB3-9D8A-1A62D142EA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0214D7-C60A-4545-A659-1A617A51F6AF}" type="pres">
      <dgm:prSet presAssocID="{89ACB0F8-91EC-4292-8BB1-30A77D8944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19BD1-55AF-43CE-AACC-8483D971CFF1}" type="presOf" srcId="{6C2D93BC-2C40-4DB3-9D8A-1A62D142EAB6}" destId="{11666E53-F62D-4671-BEAC-616EE7146CBF}" srcOrd="0" destOrd="0" presId="urn:microsoft.com/office/officeart/2005/8/layout/vList2"/>
    <dgm:cxn modelId="{4ACD2046-C62C-44C3-A60B-E5FDF7AE477C}" srcId="{6C2D93BC-2C40-4DB3-9D8A-1A62D142EAB6}" destId="{89ACB0F8-91EC-4292-8BB1-30A77D89443E}" srcOrd="0" destOrd="0" parTransId="{AC792359-06AE-4FE2-B030-941558CB07A7}" sibTransId="{903E05AE-1E49-4B48-9837-090682F16880}"/>
    <dgm:cxn modelId="{410ACD78-0BF4-48CF-AA1D-2DA29C88D0FE}" type="presOf" srcId="{89ACB0F8-91EC-4292-8BB1-30A77D89443E}" destId="{290214D7-C60A-4545-A659-1A617A51F6AF}" srcOrd="0" destOrd="0" presId="urn:microsoft.com/office/officeart/2005/8/layout/vList2"/>
    <dgm:cxn modelId="{14F26029-DA92-4958-910E-25ADB94E640F}" type="presParOf" srcId="{11666E53-F62D-4671-BEAC-616EE7146CBF}" destId="{290214D7-C60A-4545-A659-1A617A51F6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465274-C3E4-4728-81BC-BA87998A31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D2D3E2-E331-40A7-B030-4B49B53E1B0A}">
      <dgm:prSet custT="1"/>
      <dgm:spPr>
        <a:solidFill>
          <a:schemeClr val="tx2">
            <a:lumMod val="85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Выплата ежемесячных пособий на ребенка</a:t>
          </a:r>
        </a:p>
        <a:p>
          <a:pPr rtl="0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2023 год- 39 677,7 тыс. рублей, 2024 год- 41 340,6 тыс. рублей, 2025 год- 43 003,8 тыс. рублей</a:t>
          </a:r>
        </a:p>
        <a:p>
          <a:pPr rtl="0"/>
          <a:endParaRPr lang="ru-RU" sz="500" b="1" dirty="0">
            <a:solidFill>
              <a:schemeClr val="accent3">
                <a:lumMod val="50000"/>
              </a:schemeClr>
            </a:solidFill>
          </a:endParaRPr>
        </a:p>
      </dgm:t>
    </dgm:pt>
    <dgm:pt modelId="{8D5C61E9-574F-44DC-9436-948C0D2DC7FC}" type="parTrans" cxnId="{907AAD05-422B-40BB-AA22-558A96A254C6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34E625F0-6DF7-4447-8FA8-022A260D478A}" type="sibTrans" cxnId="{907AAD05-422B-40BB-AA22-558A96A254C6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2308F7FF-BF51-4079-92C0-D0B645617AA5}" type="pres">
      <dgm:prSet presAssocID="{3D465274-C3E4-4728-81BC-BA87998A31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809F1-7124-4CF5-BA04-4758334DB68F}" type="pres">
      <dgm:prSet presAssocID="{9FD2D3E2-E331-40A7-B030-4B49B53E1B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AAD05-422B-40BB-AA22-558A96A254C6}" srcId="{3D465274-C3E4-4728-81BC-BA87998A31B5}" destId="{9FD2D3E2-E331-40A7-B030-4B49B53E1B0A}" srcOrd="0" destOrd="0" parTransId="{8D5C61E9-574F-44DC-9436-948C0D2DC7FC}" sibTransId="{34E625F0-6DF7-4447-8FA8-022A260D478A}"/>
    <dgm:cxn modelId="{B4CB7F05-4FB9-496A-AC73-71C8818BCCFB}" type="presOf" srcId="{9FD2D3E2-E331-40A7-B030-4B49B53E1B0A}" destId="{B6D809F1-7124-4CF5-BA04-4758334DB68F}" srcOrd="0" destOrd="0" presId="urn:microsoft.com/office/officeart/2005/8/layout/vList2"/>
    <dgm:cxn modelId="{DF626482-96EE-4695-96CE-DEA8F221A9B7}" type="presOf" srcId="{3D465274-C3E4-4728-81BC-BA87998A31B5}" destId="{2308F7FF-BF51-4079-92C0-D0B645617AA5}" srcOrd="0" destOrd="0" presId="urn:microsoft.com/office/officeart/2005/8/layout/vList2"/>
    <dgm:cxn modelId="{D6214A27-0889-4422-8DA5-4D6FF5B1FF2C}" type="presParOf" srcId="{2308F7FF-BF51-4079-92C0-D0B645617AA5}" destId="{B6D809F1-7124-4CF5-BA04-4758334DB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77362F-7754-4249-A077-7231542247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CEF6E4-E808-4C49-9FE9-DD569CA52CAD}">
      <dgm:prSet custT="1"/>
      <dgm:spPr>
        <a:solidFill>
          <a:schemeClr val="tx2">
            <a:lumMod val="85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Выплата компенсаций родительской платы за присмотр и уход за детьми в образовательной организации, реализующей образовательную программу дошкольного образования</a:t>
          </a:r>
        </a:p>
        <a:p>
          <a:pPr rtl="0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2023 год -12 823,4 тыс. рублей, 2024 год- 12 355,9 тыс. рублей, 2025 год - 12 050,1 тыс. рублей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B02C4D0-A9D8-4903-9494-878FAD6B9DEC}" type="parTrans" cxnId="{378177AD-FE6B-4908-9D68-249C50F69E25}">
      <dgm:prSet/>
      <dgm:spPr/>
      <dgm:t>
        <a:bodyPr/>
        <a:lstStyle/>
        <a:p>
          <a:endParaRPr lang="ru-RU"/>
        </a:p>
      </dgm:t>
    </dgm:pt>
    <dgm:pt modelId="{8EB0AD30-03E4-4585-A202-4EE8326EF91F}" type="sibTrans" cxnId="{378177AD-FE6B-4908-9D68-249C50F69E25}">
      <dgm:prSet/>
      <dgm:spPr/>
      <dgm:t>
        <a:bodyPr/>
        <a:lstStyle/>
        <a:p>
          <a:endParaRPr lang="ru-RU"/>
        </a:p>
      </dgm:t>
    </dgm:pt>
    <dgm:pt modelId="{99DCD920-6C71-4E40-A049-2020766C39F2}" type="pres">
      <dgm:prSet presAssocID="{CD77362F-7754-4249-A077-7231542247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C2D79-2A95-4873-9A6B-045B2D10BB4B}" type="pres">
      <dgm:prSet presAssocID="{2DCEF6E4-E808-4C49-9FE9-DD569CA52CA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DC44CC-62D0-4E04-A045-44690EA5CD80}" type="presOf" srcId="{CD77362F-7754-4249-A077-72315422472D}" destId="{99DCD920-6C71-4E40-A049-2020766C39F2}" srcOrd="0" destOrd="0" presId="urn:microsoft.com/office/officeart/2005/8/layout/vList2"/>
    <dgm:cxn modelId="{378177AD-FE6B-4908-9D68-249C50F69E25}" srcId="{CD77362F-7754-4249-A077-72315422472D}" destId="{2DCEF6E4-E808-4C49-9FE9-DD569CA52CAD}" srcOrd="0" destOrd="0" parTransId="{1B02C4D0-A9D8-4903-9494-878FAD6B9DEC}" sibTransId="{8EB0AD30-03E4-4585-A202-4EE8326EF91F}"/>
    <dgm:cxn modelId="{D938DE90-00C1-4FEE-8093-0D428AAC95E7}" type="presOf" srcId="{2DCEF6E4-E808-4C49-9FE9-DD569CA52CAD}" destId="{7AAC2D79-2A95-4873-9A6B-045B2D10BB4B}" srcOrd="0" destOrd="0" presId="urn:microsoft.com/office/officeart/2005/8/layout/vList2"/>
    <dgm:cxn modelId="{F9B36F1E-5DEA-4B0A-846B-364B6B66C0BA}" type="presParOf" srcId="{99DCD920-6C71-4E40-A049-2020766C39F2}" destId="{7AAC2D79-2A95-4873-9A6B-045B2D10BB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550DA4-2ED0-4E8D-92AD-BE04D3C068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DAF0E-5A61-49F1-9B43-1087F22A75B7}">
      <dgm:prSet custT="1"/>
      <dgm:spPr>
        <a:solidFill>
          <a:schemeClr val="tx2">
            <a:lumMod val="85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Ежемесячная денежная выплата, назначаемая в случае рождения третьего ребенка или последующих детей до достижения ребенком возраста трех лет </a:t>
          </a:r>
        </a:p>
        <a:p>
          <a:pPr rtl="0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2023 год-84 631,4 тыс. рублей, 2024 год-99 732,1 тыс. рублей, 2025 год-15 481,8 тыс. рублей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8C22765-8A4C-488F-A8FF-31851F9AAB2C}" type="parTrans" cxnId="{FDBDE5ED-ABFF-48D1-9D4C-971BF30CDE6D}">
      <dgm:prSet/>
      <dgm:spPr/>
      <dgm:t>
        <a:bodyPr/>
        <a:lstStyle/>
        <a:p>
          <a:endParaRPr lang="ru-RU"/>
        </a:p>
      </dgm:t>
    </dgm:pt>
    <dgm:pt modelId="{7D2FEC26-9BDB-44B8-824F-EB2BF30E9E7A}" type="sibTrans" cxnId="{FDBDE5ED-ABFF-48D1-9D4C-971BF30CDE6D}">
      <dgm:prSet/>
      <dgm:spPr/>
      <dgm:t>
        <a:bodyPr/>
        <a:lstStyle/>
        <a:p>
          <a:endParaRPr lang="ru-RU"/>
        </a:p>
      </dgm:t>
    </dgm:pt>
    <dgm:pt modelId="{88025758-8663-4146-AF65-8404A627CD15}" type="pres">
      <dgm:prSet presAssocID="{F3550DA4-2ED0-4E8D-92AD-BE04D3C068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CDE43-A700-4035-9F18-FD32B44BFC5A}" type="pres">
      <dgm:prSet presAssocID="{302DAF0E-5A61-49F1-9B43-1087F22A75B7}" presName="parentText" presStyleLbl="node1" presStyleIdx="0" presStyleCnt="1" custScaleY="72045" custLinFactNeighborY="-30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2CED94-F028-4B67-941C-625B903166A4}" type="presOf" srcId="{302DAF0E-5A61-49F1-9B43-1087F22A75B7}" destId="{D6CCDE43-A700-4035-9F18-FD32B44BFC5A}" srcOrd="0" destOrd="0" presId="urn:microsoft.com/office/officeart/2005/8/layout/vList2"/>
    <dgm:cxn modelId="{3E555B77-06DC-4EBC-9847-E1D4BD597F24}" type="presOf" srcId="{F3550DA4-2ED0-4E8D-92AD-BE04D3C068E2}" destId="{88025758-8663-4146-AF65-8404A627CD15}" srcOrd="0" destOrd="0" presId="urn:microsoft.com/office/officeart/2005/8/layout/vList2"/>
    <dgm:cxn modelId="{FDBDE5ED-ABFF-48D1-9D4C-971BF30CDE6D}" srcId="{F3550DA4-2ED0-4E8D-92AD-BE04D3C068E2}" destId="{302DAF0E-5A61-49F1-9B43-1087F22A75B7}" srcOrd="0" destOrd="0" parTransId="{C8C22765-8A4C-488F-A8FF-31851F9AAB2C}" sibTransId="{7D2FEC26-9BDB-44B8-824F-EB2BF30E9E7A}"/>
    <dgm:cxn modelId="{D6495F7A-DE8E-493E-BA54-4111DFF45943}" type="presParOf" srcId="{88025758-8663-4146-AF65-8404A627CD15}" destId="{D6CCDE43-A700-4035-9F18-FD32B44BFC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30FDF6-358A-44BC-810B-00C6F9AE8269}">
      <dsp:nvSpPr>
        <dsp:cNvPr id="0" name=""/>
        <dsp:cNvSpPr/>
      </dsp:nvSpPr>
      <dsp:spPr>
        <a:xfrm>
          <a:off x="1558201" y="124764"/>
          <a:ext cx="5953258" cy="5953258"/>
        </a:xfrm>
        <a:prstGeom prst="circularArrow">
          <a:avLst>
            <a:gd name="adj1" fmla="val 5274"/>
            <a:gd name="adj2" fmla="val 312630"/>
            <a:gd name="adj3" fmla="val 14137811"/>
            <a:gd name="adj4" fmla="val 17180070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107A0-0E33-4893-8244-970CB816A892}">
      <dsp:nvSpPr>
        <dsp:cNvPr id="0" name=""/>
        <dsp:cNvSpPr/>
      </dsp:nvSpPr>
      <dsp:spPr>
        <a:xfrm>
          <a:off x="3345536" y="-73269"/>
          <a:ext cx="2378589" cy="1598224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Положения послания Президента  Федеральному Собранию, определяющие бюджетную политику</a:t>
          </a:r>
          <a:endParaRPr lang="ru-RU" sz="1600" b="0" i="0" u="none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5536" y="-73269"/>
        <a:ext cx="2378589" cy="1598224"/>
      </dsp:txXfrm>
    </dsp:sp>
    <dsp:sp modelId="{7AA5AE1F-A022-4358-8244-831543F11AB0}">
      <dsp:nvSpPr>
        <dsp:cNvPr id="0" name=""/>
        <dsp:cNvSpPr/>
      </dsp:nvSpPr>
      <dsp:spPr>
        <a:xfrm>
          <a:off x="6444211" y="1199469"/>
          <a:ext cx="1944062" cy="14463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Стратегические цели развития России до 2030 года</a:t>
          </a:r>
          <a:endParaRPr lang="ru-RU" sz="1600" b="0" i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44211" y="1199469"/>
        <a:ext cx="1944062" cy="1446365"/>
      </dsp:txXfrm>
    </dsp:sp>
    <dsp:sp modelId="{7EEDAE7F-8E08-40B2-A137-519E2454D675}">
      <dsp:nvSpPr>
        <dsp:cNvPr id="0" name=""/>
        <dsp:cNvSpPr/>
      </dsp:nvSpPr>
      <dsp:spPr>
        <a:xfrm>
          <a:off x="6084170" y="3456399"/>
          <a:ext cx="1995028" cy="20608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налоговой политики Белокалитвинского района на 20</a:t>
          </a:r>
          <a:r>
            <a:rPr lang="en-US" sz="1400" b="0" i="0" u="none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400" b="0" i="0" u="none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3-2025</a:t>
          </a:r>
          <a:r>
            <a:rPr lang="en-US" sz="1400" b="0" i="0" u="none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u="none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годы (Постановление Администрации Белокалитвинского района от </a:t>
          </a:r>
          <a:r>
            <a:rPr lang="en-US" sz="1400" b="0" i="0" u="none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400" b="0" i="0" u="none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4.11.2022     № 1497)</a:t>
          </a:r>
          <a:endParaRPr lang="ru-RU" sz="1400" b="0" i="0" u="none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4170" y="3456399"/>
        <a:ext cx="1995028" cy="2060888"/>
      </dsp:txXfrm>
    </dsp:sp>
    <dsp:sp modelId="{F4D25042-737C-4874-9094-20F97018F0A4}">
      <dsp:nvSpPr>
        <dsp:cNvPr id="0" name=""/>
        <dsp:cNvSpPr/>
      </dsp:nvSpPr>
      <dsp:spPr>
        <a:xfrm>
          <a:off x="827574" y="3791767"/>
          <a:ext cx="2329470" cy="186244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Белокалитвинского района на 20</a:t>
          </a:r>
          <a:r>
            <a:rPr lang="en-US" sz="1400" b="0" i="0" u="none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400" b="0" i="0" u="none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3-2025 годы (Распоряжение Администрации Белокалитвинского района от 31.08.2022 № 49)</a:t>
          </a:r>
          <a:endParaRPr lang="ru-RU" sz="1400" b="0" i="0" u="none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574" y="3791767"/>
        <a:ext cx="2329470" cy="1862441"/>
      </dsp:txXfrm>
    </dsp:sp>
    <dsp:sp modelId="{D11EDCE6-097C-4B91-8E5C-322C8C82FB2C}">
      <dsp:nvSpPr>
        <dsp:cNvPr id="0" name=""/>
        <dsp:cNvSpPr/>
      </dsp:nvSpPr>
      <dsp:spPr>
        <a:xfrm>
          <a:off x="3635900" y="4457838"/>
          <a:ext cx="1944062" cy="14463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Белокалитвинского района</a:t>
          </a:r>
          <a:endParaRPr lang="ru-RU" sz="1600" b="0" i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5900" y="4457838"/>
        <a:ext cx="1944062" cy="1446365"/>
      </dsp:txXfrm>
    </dsp:sp>
    <dsp:sp modelId="{21C3F8FE-0B6F-42CA-A2E4-82C488208B34}">
      <dsp:nvSpPr>
        <dsp:cNvPr id="0" name=""/>
        <dsp:cNvSpPr/>
      </dsp:nvSpPr>
      <dsp:spPr>
        <a:xfrm>
          <a:off x="755573" y="1127484"/>
          <a:ext cx="1676814" cy="17139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областного закона «Об областном бюджете на 2023 год и на плановый период 2024 и 2025 годов»</a:t>
          </a:r>
          <a:endParaRPr lang="ru-RU" sz="1400" b="0" i="0" u="none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573" y="1127484"/>
        <a:ext cx="1676814" cy="171397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BC7E8F-C521-4F20-8892-A32CEF302BE9}">
      <dsp:nvSpPr>
        <dsp:cNvPr id="0" name=""/>
        <dsp:cNvSpPr/>
      </dsp:nvSpPr>
      <dsp:spPr>
        <a:xfrm rot="5400000">
          <a:off x="-105556" y="107734"/>
          <a:ext cx="703710" cy="4925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05556" y="107734"/>
        <a:ext cx="703710" cy="492597"/>
      </dsp:txXfrm>
    </dsp:sp>
    <dsp:sp modelId="{DA0602EF-002B-45F6-A2B8-3E14A7F85477}">
      <dsp:nvSpPr>
        <dsp:cNvPr id="0" name=""/>
        <dsp:cNvSpPr/>
      </dsp:nvSpPr>
      <dsp:spPr>
        <a:xfrm rot="5400000">
          <a:off x="2045648" y="-1550873"/>
          <a:ext cx="457411" cy="356351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населения, здоровье и благополучие людей</a:t>
          </a:r>
          <a:endParaRPr lang="ru-RU" sz="16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045648" y="-1550873"/>
        <a:ext cx="457411" cy="3563514"/>
      </dsp:txXfrm>
    </dsp:sp>
    <dsp:sp modelId="{1E629F60-8789-4D69-B557-7B89B88AFFC3}">
      <dsp:nvSpPr>
        <dsp:cNvPr id="0" name=""/>
        <dsp:cNvSpPr/>
      </dsp:nvSpPr>
      <dsp:spPr>
        <a:xfrm rot="5400000">
          <a:off x="-105556" y="686802"/>
          <a:ext cx="703710" cy="49259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05556" y="686802"/>
        <a:ext cx="703710" cy="492597"/>
      </dsp:txXfrm>
    </dsp:sp>
    <dsp:sp modelId="{2870D351-77DD-4EAA-956E-D7CC5716D4F1}">
      <dsp:nvSpPr>
        <dsp:cNvPr id="0" name=""/>
        <dsp:cNvSpPr/>
      </dsp:nvSpPr>
      <dsp:spPr>
        <a:xfrm rot="5400000">
          <a:off x="2045648" y="-971805"/>
          <a:ext cx="457411" cy="3563514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Возможности для самореализации и развития талантов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045648" y="-971805"/>
        <a:ext cx="457411" cy="3563514"/>
      </dsp:txXfrm>
    </dsp:sp>
    <dsp:sp modelId="{150136FB-215D-4B48-85F2-D9CCFAA6ED07}">
      <dsp:nvSpPr>
        <dsp:cNvPr id="0" name=""/>
        <dsp:cNvSpPr/>
      </dsp:nvSpPr>
      <dsp:spPr>
        <a:xfrm rot="5400000">
          <a:off x="-105556" y="1265869"/>
          <a:ext cx="703710" cy="49259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05556" y="1265869"/>
        <a:ext cx="703710" cy="492597"/>
      </dsp:txXfrm>
    </dsp:sp>
    <dsp:sp modelId="{D98396BA-4D87-4B61-9B4C-C7CDAED71CD4}">
      <dsp:nvSpPr>
        <dsp:cNvPr id="0" name=""/>
        <dsp:cNvSpPr/>
      </dsp:nvSpPr>
      <dsp:spPr>
        <a:xfrm rot="5400000">
          <a:off x="2045648" y="-392738"/>
          <a:ext cx="457411" cy="356351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Комфортная и безопасная среда для жизни</a:t>
          </a:r>
          <a:endParaRPr lang="ru-RU" sz="16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045648" y="-392738"/>
        <a:ext cx="457411" cy="3563514"/>
      </dsp:txXfrm>
    </dsp:sp>
    <dsp:sp modelId="{298CF710-443E-46DB-A261-5D7EE82D1D83}">
      <dsp:nvSpPr>
        <dsp:cNvPr id="0" name=""/>
        <dsp:cNvSpPr/>
      </dsp:nvSpPr>
      <dsp:spPr>
        <a:xfrm rot="5400000">
          <a:off x="-105556" y="1844936"/>
          <a:ext cx="703710" cy="49259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05556" y="1844936"/>
        <a:ext cx="703710" cy="492597"/>
      </dsp:txXfrm>
    </dsp:sp>
    <dsp:sp modelId="{D162BD00-77E3-4810-AB65-F49BC3AA7C4F}">
      <dsp:nvSpPr>
        <dsp:cNvPr id="0" name=""/>
        <dsp:cNvSpPr/>
      </dsp:nvSpPr>
      <dsp:spPr>
        <a:xfrm rot="5400000">
          <a:off x="2045648" y="186328"/>
          <a:ext cx="457411" cy="356351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Достойный эффективный труд и успешное предпринимательство</a:t>
          </a:r>
          <a:endParaRPr lang="ru-RU" sz="16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045648" y="186328"/>
        <a:ext cx="457411" cy="3563514"/>
      </dsp:txXfrm>
    </dsp:sp>
    <dsp:sp modelId="{B52E08AB-C777-4DEA-88A4-2A602ED8C5F1}">
      <dsp:nvSpPr>
        <dsp:cNvPr id="0" name=""/>
        <dsp:cNvSpPr/>
      </dsp:nvSpPr>
      <dsp:spPr>
        <a:xfrm rot="5400000">
          <a:off x="-105556" y="2424003"/>
          <a:ext cx="703710" cy="49259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05556" y="2424003"/>
        <a:ext cx="703710" cy="492597"/>
      </dsp:txXfrm>
    </dsp:sp>
    <dsp:sp modelId="{111A22BC-3AEE-4E63-B333-6D9355A019B2}">
      <dsp:nvSpPr>
        <dsp:cNvPr id="0" name=""/>
        <dsp:cNvSpPr/>
      </dsp:nvSpPr>
      <dsp:spPr>
        <a:xfrm rot="5400000">
          <a:off x="2045648" y="765395"/>
          <a:ext cx="457411" cy="3563514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Цифровая трансформация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045648" y="765395"/>
        <a:ext cx="457411" cy="3563514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DA5CE1-735F-4544-A9AD-AD052E80F9C5}">
      <dsp:nvSpPr>
        <dsp:cNvPr id="0" name=""/>
        <dsp:cNvSpPr/>
      </dsp:nvSpPr>
      <dsp:spPr>
        <a:xfrm>
          <a:off x="960" y="0"/>
          <a:ext cx="1782255" cy="35283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льготы и вычеты в целях создания благоприятного инвестиционного климата и стимулирование деловой активности предпринимателей</a:t>
          </a:r>
          <a:b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0" y="1411357"/>
        <a:ext cx="1782255" cy="1411357"/>
      </dsp:txXfrm>
    </dsp:sp>
    <dsp:sp modelId="{820D3440-2777-498C-A77A-E469C7527D93}">
      <dsp:nvSpPr>
        <dsp:cNvPr id="0" name=""/>
        <dsp:cNvSpPr/>
      </dsp:nvSpPr>
      <dsp:spPr>
        <a:xfrm>
          <a:off x="304611" y="211703"/>
          <a:ext cx="1174954" cy="117495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53821-F241-42D1-8171-A98EED74E8AA}">
      <dsp:nvSpPr>
        <dsp:cNvPr id="0" name=""/>
        <dsp:cNvSpPr/>
      </dsp:nvSpPr>
      <dsp:spPr>
        <a:xfrm>
          <a:off x="1836683" y="0"/>
          <a:ext cx="1782255" cy="3528393"/>
        </a:xfrm>
        <a:prstGeom prst="roundRect">
          <a:avLst>
            <a:gd name="adj" fmla="val 10000"/>
          </a:avLst>
        </a:prstGeom>
        <a:solidFill>
          <a:schemeClr val="accent4">
            <a:hueOff val="-341674"/>
            <a:satOff val="-1084"/>
            <a:lumOff val="-6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цели развития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6683" y="1411357"/>
        <a:ext cx="1782255" cy="1411357"/>
      </dsp:txXfrm>
    </dsp:sp>
    <dsp:sp modelId="{F99C891B-5789-4FAA-836C-B995B002CDF9}">
      <dsp:nvSpPr>
        <dsp:cNvPr id="0" name=""/>
        <dsp:cNvSpPr/>
      </dsp:nvSpPr>
      <dsp:spPr>
        <a:xfrm>
          <a:off x="2140333" y="211703"/>
          <a:ext cx="1174954" cy="117495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A0C42-B01F-4934-8456-52464A10F9E7}">
      <dsp:nvSpPr>
        <dsp:cNvPr id="0" name=""/>
        <dsp:cNvSpPr/>
      </dsp:nvSpPr>
      <dsp:spPr>
        <a:xfrm>
          <a:off x="3672406" y="0"/>
          <a:ext cx="1536107" cy="3528393"/>
        </a:xfrm>
        <a:prstGeom prst="roundRect">
          <a:avLst>
            <a:gd name="adj" fmla="val 10000"/>
          </a:avLst>
        </a:prstGeom>
        <a:solidFill>
          <a:schemeClr val="accent4">
            <a:hueOff val="-683347"/>
            <a:satOff val="-2168"/>
            <a:lumOff val="-135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поддержка граждан и семей с детьми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2406" y="1411357"/>
        <a:ext cx="1536107" cy="1411357"/>
      </dsp:txXfrm>
    </dsp:sp>
    <dsp:sp modelId="{C8292C90-5E63-403F-8944-6F34556033EF}">
      <dsp:nvSpPr>
        <dsp:cNvPr id="0" name=""/>
        <dsp:cNvSpPr/>
      </dsp:nvSpPr>
      <dsp:spPr>
        <a:xfrm>
          <a:off x="3852983" y="211703"/>
          <a:ext cx="1174954" cy="117495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8A38E-1794-402F-B4E5-BBF233BFA766}">
      <dsp:nvSpPr>
        <dsp:cNvPr id="0" name=""/>
        <dsp:cNvSpPr/>
      </dsp:nvSpPr>
      <dsp:spPr>
        <a:xfrm>
          <a:off x="5261982" y="0"/>
          <a:ext cx="1782255" cy="3528393"/>
        </a:xfrm>
        <a:prstGeom prst="roundRect">
          <a:avLst>
            <a:gd name="adj" fmla="val 10000"/>
          </a:avLst>
        </a:prstGeom>
        <a:solidFill>
          <a:schemeClr val="accent4">
            <a:hueOff val="-1025021"/>
            <a:satOff val="-3252"/>
            <a:lumOff val="-20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Эффективность и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бюджетных расходов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1982" y="1411357"/>
        <a:ext cx="1782255" cy="1411357"/>
      </dsp:txXfrm>
    </dsp:sp>
    <dsp:sp modelId="{DB595F34-1134-4037-B3BF-9BA0E3D7C02A}">
      <dsp:nvSpPr>
        <dsp:cNvPr id="0" name=""/>
        <dsp:cNvSpPr/>
      </dsp:nvSpPr>
      <dsp:spPr>
        <a:xfrm>
          <a:off x="5565632" y="211703"/>
          <a:ext cx="1174954" cy="117495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707CD-3F13-499C-891E-783A2C2AD5F0}">
      <dsp:nvSpPr>
        <dsp:cNvPr id="0" name=""/>
        <dsp:cNvSpPr/>
      </dsp:nvSpPr>
      <dsp:spPr>
        <a:xfrm>
          <a:off x="7097704" y="0"/>
          <a:ext cx="1782255" cy="3528393"/>
        </a:xfrm>
        <a:prstGeom prst="roundRect">
          <a:avLst>
            <a:gd name="adj" fmla="val 10000"/>
          </a:avLst>
        </a:prstGeom>
        <a:solidFill>
          <a:schemeClr val="accent4">
            <a:hueOff val="-1366695"/>
            <a:satOff val="-4336"/>
            <a:lumOff val="-2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сбалансированности местных бюджетов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97704" y="1411357"/>
        <a:ext cx="1782255" cy="1411357"/>
      </dsp:txXfrm>
    </dsp:sp>
    <dsp:sp modelId="{81585BC9-7D8A-4FD0-B9F5-4130A0AC4479}">
      <dsp:nvSpPr>
        <dsp:cNvPr id="0" name=""/>
        <dsp:cNvSpPr/>
      </dsp:nvSpPr>
      <dsp:spPr>
        <a:xfrm>
          <a:off x="7401355" y="211703"/>
          <a:ext cx="1174954" cy="117495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7D411-85C8-4EDB-9EE2-918E3C9262EE}">
      <dsp:nvSpPr>
        <dsp:cNvPr id="0" name=""/>
        <dsp:cNvSpPr/>
      </dsp:nvSpPr>
      <dsp:spPr>
        <a:xfrm>
          <a:off x="527960" y="2999134"/>
          <a:ext cx="8170447" cy="529258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0.01653</cdr:x>
      <cdr:y>0.02632</cdr:y>
    </cdr:from>
    <cdr:to>
      <cdr:x>0.17355</cdr:x>
      <cdr:y>0.07621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4016" y="144016"/>
          <a:ext cx="1368152" cy="2730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4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0.02144</cdr:x>
      <cdr:y>0.70715</cdr:y>
    </cdr:from>
    <cdr:to>
      <cdr:x>0.54858</cdr:x>
      <cdr:y>0.78995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rot="440635" flipH="1">
          <a:off x="196087" y="3788801"/>
          <a:ext cx="4820134" cy="443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800" b="1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 2022    2023    2024     2025</a:t>
          </a:r>
          <a:endParaRPr lang="ru-RU" sz="2800" b="1" i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00FF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0.01653</cdr:x>
      <cdr:y>0.01316</cdr:y>
    </cdr:from>
    <cdr:to>
      <cdr:x>0.14876</cdr:x>
      <cdr:y>0.05263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72008"/>
          <a:ext cx="115212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0.71795</cdr:x>
      <cdr:y>0.5569</cdr:y>
    </cdr:from>
    <cdr:to>
      <cdr:x>0.96581</cdr:x>
      <cdr:y>0.97231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48672" y="2896096"/>
          <a:ext cx="2088232" cy="216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0.26316</cdr:x>
      <cdr:y>0.5493</cdr:y>
    </cdr:from>
    <cdr:to>
      <cdr:x>0.4386</cdr:x>
      <cdr:y>0.68729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0257" y="2808311"/>
          <a:ext cx="1440143" cy="705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3 958 479,7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0.88732</cdr:y>
    </cdr:from>
    <cdr:to>
      <cdr:x>0.61403</cdr:x>
      <cdr:y>0.95774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04456" y="4536504"/>
          <a:ext cx="936062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90,6%</a:t>
          </a:r>
          <a:endParaRPr lang="ru-RU" sz="18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0.09649</cdr:x>
      <cdr:y>0.05681</cdr:y>
    </cdr:from>
    <cdr:to>
      <cdr:x>0.19298</cdr:x>
      <cdr:y>0.11315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92088" y="290452"/>
          <a:ext cx="792078" cy="288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8,8%</a:t>
          </a:r>
          <a:endParaRPr lang="ru-RU" sz="18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0.32017</cdr:x>
      <cdr:y>0.07303</cdr:y>
    </cdr:from>
    <cdr:to>
      <cdr:x>0.43421</cdr:x>
      <cdr:y>0.14346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628272" y="373373"/>
          <a:ext cx="936144" cy="360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0,6%</a:t>
          </a:r>
          <a:endParaRPr lang="ru-RU" sz="18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D9DAB1E-5D12-4E93-BEB2-FC1FF4224FDF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D138921A-B7ED-4BB6-90D5-30343C339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146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2363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940">
              <a:defRPr/>
            </a:pPr>
            <a:r>
              <a:rPr lang="ru-RU" dirty="0" smtClean="0"/>
              <a:t>1</a:t>
            </a:r>
          </a:p>
          <a:p>
            <a:pPr defTabSz="907940"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962">
              <a:defRPr/>
            </a:pPr>
            <a:fld id="{EBE1BE3B-2A60-41FE-918D-4C01FE6FB617}" type="slidenum">
              <a:rPr lang="ru-RU" smtClean="0">
                <a:solidFill>
                  <a:prstClr val="black"/>
                </a:solidFill>
              </a:rPr>
              <a:pPr defTabSz="907962"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859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7781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71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881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982">
              <a:defRPr/>
            </a:pPr>
            <a:r>
              <a:rPr lang="ru-RU" dirty="0" smtClean="0"/>
              <a:t>Новый</a:t>
            </a:r>
          </a:p>
          <a:p>
            <a:pPr defTabSz="905982"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6003">
              <a:defRPr/>
            </a:pPr>
            <a:fld id="{EBE1BE3B-2A60-41FE-918D-4C01FE6FB617}" type="slidenum">
              <a:rPr lang="ru-RU" smtClean="0">
                <a:solidFill>
                  <a:prstClr val="black"/>
                </a:solidFill>
              </a:rPr>
              <a:pPr defTabSz="906003"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85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2363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705">
              <a:defRPr/>
            </a:pPr>
            <a:fld id="{EBE1BE3B-2A60-41FE-918D-4C01FE6FB617}" type="slidenum">
              <a:rPr lang="ru-RU" smtClean="0">
                <a:solidFill>
                  <a:prstClr val="black"/>
                </a:solidFill>
              </a:rPr>
              <a:pPr defTabSz="908705"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53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193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4264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61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819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0776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10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F2B1E7-536F-41A8-A711-96E5C736EF96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  <p:sldLayoutId id="2147484705" r:id="rId2"/>
    <p:sldLayoutId id="2147484706" r:id="rId3"/>
    <p:sldLayoutId id="2147484707" r:id="rId4"/>
    <p:sldLayoutId id="2147484708" r:id="rId5"/>
    <p:sldLayoutId id="2147484709" r:id="rId6"/>
    <p:sldLayoutId id="2147484710" r:id="rId7"/>
    <p:sldLayoutId id="2147484711" r:id="rId8"/>
    <p:sldLayoutId id="2147484712" r:id="rId9"/>
    <p:sldLayoutId id="2147484713" r:id="rId10"/>
    <p:sldLayoutId id="214748471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8" Target="../media/image17.jpeg" Type="http://schemas.openxmlformats.org/officeDocument/2006/relationships/image"/><Relationship Id="rId3" Target="../media/image13.png" Type="http://schemas.openxmlformats.org/officeDocument/2006/relationships/image"/><Relationship Id="rId7" Target="../charts/chart1.xml" Type="http://schemas.openxmlformats.org/officeDocument/2006/relationships/chart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6.png" Type="http://schemas.openxmlformats.org/officeDocument/2006/relationships/image"/><Relationship Id="rId5" Target="../media/image15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 ?><Relationships xmlns="http://schemas.openxmlformats.org/package/2006/relationships"><Relationship Id="rId8" Target="../media/image5.jpeg" Type="http://schemas.openxmlformats.org/officeDocument/2006/relationships/image"/><Relationship Id="rId3" Target="../media/image24.jpeg" Type="http://schemas.openxmlformats.org/officeDocument/2006/relationships/image"/><Relationship Id="rId7" Target="../media/image28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charts/chart2.xml" Type="http://schemas.openxmlformats.org/officeDocument/2006/relationships/chart"/><Relationship Id="rId4" Target="../media/image5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charts/chart3.xml" Type="http://schemas.openxmlformats.org/officeDocument/2006/relationships/chart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charts/chart4.xml" Type="http://schemas.openxmlformats.org/officeDocument/2006/relationships/chart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Relationship Id="rId4" Target="../charts/chart5.xml" Type="http://schemas.openxmlformats.org/officeDocument/2006/relationships/chart"/></Relationships>
</file>

<file path=ppt/slides/_rels/slide19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8" Target="../diagrams/drawing1.xml" Type="http://schemas.microsoft.com/office/2007/relationships/diagramDrawing"/><Relationship Id="rId3" Target="../media/image5.jpeg" Type="http://schemas.openxmlformats.org/officeDocument/2006/relationships/image"/><Relationship Id="rId7" Target="../diagrams/colors1.xml" Type="http://schemas.openxmlformats.org/officeDocument/2006/relationships/diagramColors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6" Target="../diagrams/quickStyle1.xml" Type="http://schemas.openxmlformats.org/officeDocument/2006/relationships/diagramQuickStyle"/><Relationship Id="rId5" Target="../diagrams/layout1.xml" Type="http://schemas.openxmlformats.org/officeDocument/2006/relationships/diagramLayout"/><Relationship Id="rId4" Target="../diagrams/data1.xml" Type="http://schemas.openxmlformats.org/officeDocument/2006/relationships/diagramData"/></Relationships>
</file>

<file path=ppt/slides/_rels/slide20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4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5.png" Type="http://schemas.openxmlformats.org/officeDocument/2006/relationships/image"/><Relationship Id="rId1" Target="../slideLayouts/slideLayout2.xml" Type="http://schemas.openxmlformats.org/officeDocument/2006/relationships/slideLayout"/><Relationship Id="rId4" Target="../charts/chart6.xml" Type="http://schemas.openxmlformats.org/officeDocument/2006/relationships/chart"/></Relationships>
</file>

<file path=ppt/slides/_rels/slide2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5.png" Type="http://schemas.openxmlformats.org/officeDocument/2006/relationships/image"/><Relationship Id="rId1" Target="../slideLayouts/slideLayout2.xml" Type="http://schemas.openxmlformats.org/officeDocument/2006/relationships/slideLayout"/><Relationship Id="rId4" Target="../charts/chart7.xml" Type="http://schemas.openxmlformats.org/officeDocument/2006/relationships/chart"/></Relationships>
</file>

<file path=ppt/slides/_rels/slide2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5.png" Type="http://schemas.openxmlformats.org/officeDocument/2006/relationships/image"/><Relationship Id="rId1" Target="../slideLayouts/slideLayout2.xml" Type="http://schemas.openxmlformats.org/officeDocument/2006/relationships/slideLayout"/><Relationship Id="rId4" Target="../charts/chart8.xml" Type="http://schemas.openxmlformats.org/officeDocument/2006/relationships/chart"/></Relationships>
</file>

<file path=ppt/slides/_rels/slide24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5.png" Type="http://schemas.openxmlformats.org/officeDocument/2006/relationships/image"/><Relationship Id="rId1" Target="../slideLayouts/slideLayout2.xml" Type="http://schemas.openxmlformats.org/officeDocument/2006/relationships/slideLayout"/><Relationship Id="rId4" Target="../charts/chart9.xml" Type="http://schemas.openxmlformats.org/officeDocument/2006/relationships/chart"/></Relationships>
</file>

<file path=ppt/slides/_rels/slide25.xml.rels><?xml version="1.0" encoding="UTF-8" standalone="yes" ?><Relationships xmlns="http://schemas.openxmlformats.org/package/2006/relationships"><Relationship Id="rId8" Target="../media/image36.jpeg" Type="http://schemas.openxmlformats.org/officeDocument/2006/relationships/image"/><Relationship Id="rId3" Target="../diagrams/data4.xml" Type="http://schemas.openxmlformats.org/officeDocument/2006/relationships/diagramData"/><Relationship Id="rId7" Target="../diagrams/drawing4.xml" Type="http://schemas.microsoft.com/office/2007/relationships/diagramDrawing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6" Target="../diagrams/colors4.xml" Type="http://schemas.openxmlformats.org/officeDocument/2006/relationships/diagramColors"/><Relationship Id="rId5" Target="../diagrams/quickStyle4.xml" Type="http://schemas.openxmlformats.org/officeDocument/2006/relationships/diagramQuickStyle"/><Relationship Id="rId4" Target="../diagrams/layout4.xml" Type="http://schemas.openxmlformats.org/officeDocument/2006/relationships/diagramLayout"/><Relationship Id="rId9" Target="../media/image37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charts/chart10.xml" Type="http://schemas.openxmlformats.org/officeDocument/2006/relationships/chart"/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2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3" Target="../charts/chart11.xml" Type="http://schemas.openxmlformats.org/officeDocument/2006/relationships/chart"/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46.jpeg" Type="http://schemas.openxmlformats.org/officeDocument/2006/relationships/image"/><Relationship Id="rId4" Target="../media/image45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6.jpe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Relationship Id="rId4" Target="../charts/chart12.xml" Type="http://schemas.openxmlformats.org/officeDocument/2006/relationships/chart"/></Relationships>
</file>

<file path=ppt/slides/_rels/slide34.xml.rels><?xml version="1.0" encoding="UTF-8" standalone="yes" ?><Relationships xmlns="http://schemas.openxmlformats.org/package/2006/relationships"><Relationship Id="rId3" Target="../charts/chart13.xml" Type="http://schemas.openxmlformats.org/officeDocument/2006/relationships/chart"/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7" Target="../media/image46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53.jpeg" Type="http://schemas.openxmlformats.org/officeDocument/2006/relationships/image"/><Relationship Id="rId5" Target="../media/image52.jpeg" Type="http://schemas.openxmlformats.org/officeDocument/2006/relationships/image"/><Relationship Id="rId4" Target="../media/image51.jpeg" Type="http://schemas.openxmlformats.org/officeDocument/2006/relationships/image"/></Relationships>
</file>

<file path=ppt/slides/_rels/slide36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5.jpeg" Type="http://schemas.openxmlformats.org/officeDocument/2006/relationships/image"/><Relationship Id="rId4" Target="../media/image54.jpeg" Type="http://schemas.openxmlformats.org/officeDocument/2006/relationships/image"/></Relationships>
</file>

<file path=ppt/slides/_rels/slide37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7.jpeg" Type="http://schemas.openxmlformats.org/officeDocument/2006/relationships/image"/></Relationships>
</file>

<file path=ppt/slides/_rels/slide38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60.png" Type="http://schemas.openxmlformats.org/officeDocument/2006/relationships/image"/><Relationship Id="rId4" Target="../media/image59.jpeg" Type="http://schemas.openxmlformats.org/officeDocument/2006/relationships/image"/></Relationships>
</file>

<file path=ppt/slides/_rels/slide39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62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diagrams/data2.xml" Type="http://schemas.openxmlformats.org/officeDocument/2006/relationships/diagramData"/><Relationship Id="rId7" Target="../diagrams/drawing2.xml" Type="http://schemas.microsoft.com/office/2007/relationships/diagramDrawing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6" Target="../diagrams/colors2.xml" Type="http://schemas.openxmlformats.org/officeDocument/2006/relationships/diagramColors"/><Relationship Id="rId5" Target="../diagrams/quickStyle2.xml" Type="http://schemas.openxmlformats.org/officeDocument/2006/relationships/diagramQuickStyle"/><Relationship Id="rId4" Target="../diagrams/layout2.xml" Type="http://schemas.openxmlformats.org/officeDocument/2006/relationships/diagramLayout"/></Relationships>
</file>

<file path=ppt/slides/_rels/slide40.xml.rels><?xml version="1.0" encoding="UTF-8" standalone="yes" ?><Relationships xmlns="http://schemas.openxmlformats.org/package/2006/relationships"><Relationship Id="rId3" Target="../media/image35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charts/chart14.xml" Type="http://schemas.openxmlformats.org/officeDocument/2006/relationships/chart"/><Relationship Id="rId4" Target="../media/image5.jpeg" Type="http://schemas.openxmlformats.org/officeDocument/2006/relationships/image"/></Relationships>
</file>

<file path=ppt/slides/_rels/slide41.xml.rels><?xml version="1.0" encoding="UTF-8" standalone="yes" ?><Relationships xmlns="http://schemas.openxmlformats.org/package/2006/relationships"><Relationship Id="rId8" Target="../diagrams/layout6.xml" Type="http://schemas.openxmlformats.org/officeDocument/2006/relationships/diagramLayout"/><Relationship Id="rId13" Target="../diagrams/layout7.xml" Type="http://schemas.openxmlformats.org/officeDocument/2006/relationships/diagramLayout"/><Relationship Id="rId18" Target="../diagrams/layout8.xml" Type="http://schemas.openxmlformats.org/officeDocument/2006/relationships/diagramLayout"/><Relationship Id="rId26" Target="../diagrams/colors9.xml" Type="http://schemas.openxmlformats.org/officeDocument/2006/relationships/diagramColors"/><Relationship Id="rId3" Target="../diagrams/layout5.xml" Type="http://schemas.openxmlformats.org/officeDocument/2006/relationships/diagramLayout"/><Relationship Id="rId21" Target="../diagrams/drawing8.xml" Type="http://schemas.microsoft.com/office/2007/relationships/diagramDrawing"/><Relationship Id="rId7" Target="../diagrams/data6.xml" Type="http://schemas.openxmlformats.org/officeDocument/2006/relationships/diagramData"/><Relationship Id="rId12" Target="../diagrams/data7.xml" Type="http://schemas.openxmlformats.org/officeDocument/2006/relationships/diagramData"/><Relationship Id="rId17" Target="../diagrams/data8.xml" Type="http://schemas.openxmlformats.org/officeDocument/2006/relationships/diagramData"/><Relationship Id="rId25" Target="../diagrams/quickStyle9.xml" Type="http://schemas.openxmlformats.org/officeDocument/2006/relationships/diagramQuickStyle"/><Relationship Id="rId2" Target="../diagrams/data5.xml" Type="http://schemas.openxmlformats.org/officeDocument/2006/relationships/diagramData"/><Relationship Id="rId16" Target="../diagrams/drawing7.xml" Type="http://schemas.microsoft.com/office/2007/relationships/diagramDrawing"/><Relationship Id="rId20" Target="../diagrams/colors8.xml" Type="http://schemas.openxmlformats.org/officeDocument/2006/relationships/diagramColors"/><Relationship Id="rId1" Target="../slideLayouts/slideLayout2.xml" Type="http://schemas.openxmlformats.org/officeDocument/2006/relationships/slideLayout"/><Relationship Id="rId6" Target="../diagrams/drawing5.xml" Type="http://schemas.microsoft.com/office/2007/relationships/diagramDrawing"/><Relationship Id="rId11" Target="../diagrams/drawing6.xml" Type="http://schemas.microsoft.com/office/2007/relationships/diagramDrawing"/><Relationship Id="rId24" Target="../diagrams/layout9.xml" Type="http://schemas.openxmlformats.org/officeDocument/2006/relationships/diagramLayout"/><Relationship Id="rId5" Target="../diagrams/colors5.xml" Type="http://schemas.openxmlformats.org/officeDocument/2006/relationships/diagramColors"/><Relationship Id="rId15" Target="../diagrams/colors7.xml" Type="http://schemas.openxmlformats.org/officeDocument/2006/relationships/diagramColors"/><Relationship Id="rId23" Target="../diagrams/data9.xml" Type="http://schemas.openxmlformats.org/officeDocument/2006/relationships/diagramData"/><Relationship Id="rId10" Target="../diagrams/colors6.xml" Type="http://schemas.openxmlformats.org/officeDocument/2006/relationships/diagramColors"/><Relationship Id="rId19" Target="../diagrams/quickStyle8.xml" Type="http://schemas.openxmlformats.org/officeDocument/2006/relationships/diagramQuickStyle"/><Relationship Id="rId4" Target="../diagrams/quickStyle5.xml" Type="http://schemas.openxmlformats.org/officeDocument/2006/relationships/diagramQuickStyle"/><Relationship Id="rId9" Target="../diagrams/quickStyle6.xml" Type="http://schemas.openxmlformats.org/officeDocument/2006/relationships/diagramQuickStyle"/><Relationship Id="rId14" Target="../diagrams/quickStyle7.xml" Type="http://schemas.openxmlformats.org/officeDocument/2006/relationships/diagramQuickStyle"/><Relationship Id="rId22" Target="../media/image5.jpeg" Type="http://schemas.openxmlformats.org/officeDocument/2006/relationships/image"/><Relationship Id="rId27" Target="../diagrams/drawing9.xml" Type="http://schemas.microsoft.com/office/2007/relationships/diagramDrawing"/></Relationships>
</file>

<file path=ppt/slides/_rels/slide42.xml.rels><?xml version="1.0" encoding="UTF-8" standalone="yes" ?><Relationships xmlns="http://schemas.openxmlformats.org/package/2006/relationships"><Relationship Id="rId8" Target="../diagrams/layout11.xml" Type="http://schemas.openxmlformats.org/officeDocument/2006/relationships/diagramLayout"/><Relationship Id="rId13" Target="../diagrams/layout12.xml" Type="http://schemas.openxmlformats.org/officeDocument/2006/relationships/diagramLayout"/><Relationship Id="rId18" Target="../diagrams/layout13.xml" Type="http://schemas.openxmlformats.org/officeDocument/2006/relationships/diagramLayout"/><Relationship Id="rId26" Target="../diagrams/colors14.xml" Type="http://schemas.openxmlformats.org/officeDocument/2006/relationships/diagramColors"/><Relationship Id="rId3" Target="../diagrams/layout10.xml" Type="http://schemas.openxmlformats.org/officeDocument/2006/relationships/diagramLayout"/><Relationship Id="rId21" Target="../diagrams/drawing13.xml" Type="http://schemas.microsoft.com/office/2007/relationships/diagramDrawing"/><Relationship Id="rId7" Target="../diagrams/data11.xml" Type="http://schemas.openxmlformats.org/officeDocument/2006/relationships/diagramData"/><Relationship Id="rId12" Target="../diagrams/data12.xml" Type="http://schemas.openxmlformats.org/officeDocument/2006/relationships/diagramData"/><Relationship Id="rId17" Target="../diagrams/data13.xml" Type="http://schemas.openxmlformats.org/officeDocument/2006/relationships/diagramData"/><Relationship Id="rId25" Target="../diagrams/quickStyle14.xml" Type="http://schemas.openxmlformats.org/officeDocument/2006/relationships/diagramQuickStyle"/><Relationship Id="rId2" Target="../diagrams/data10.xml" Type="http://schemas.openxmlformats.org/officeDocument/2006/relationships/diagramData"/><Relationship Id="rId16" Target="../diagrams/drawing12.xml" Type="http://schemas.microsoft.com/office/2007/relationships/diagramDrawing"/><Relationship Id="rId20" Target="../diagrams/colors13.xml" Type="http://schemas.openxmlformats.org/officeDocument/2006/relationships/diagramColors"/><Relationship Id="rId29" Target="../diagrams/layout15.xml" Type="http://schemas.openxmlformats.org/officeDocument/2006/relationships/diagramLayout"/><Relationship Id="rId1" Target="../slideLayouts/slideLayout2.xml" Type="http://schemas.openxmlformats.org/officeDocument/2006/relationships/slideLayout"/><Relationship Id="rId6" Target="../diagrams/drawing10.xml" Type="http://schemas.microsoft.com/office/2007/relationships/diagramDrawing"/><Relationship Id="rId11" Target="../diagrams/drawing11.xml" Type="http://schemas.microsoft.com/office/2007/relationships/diagramDrawing"/><Relationship Id="rId24" Target="../diagrams/layout14.xml" Type="http://schemas.openxmlformats.org/officeDocument/2006/relationships/diagramLayout"/><Relationship Id="rId32" Target="../diagrams/drawing15.xml" Type="http://schemas.microsoft.com/office/2007/relationships/diagramDrawing"/><Relationship Id="rId5" Target="../diagrams/colors10.xml" Type="http://schemas.openxmlformats.org/officeDocument/2006/relationships/diagramColors"/><Relationship Id="rId15" Target="../diagrams/colors12.xml" Type="http://schemas.openxmlformats.org/officeDocument/2006/relationships/diagramColors"/><Relationship Id="rId23" Target="../diagrams/data14.xml" Type="http://schemas.openxmlformats.org/officeDocument/2006/relationships/diagramData"/><Relationship Id="rId28" Target="../diagrams/data15.xml" Type="http://schemas.openxmlformats.org/officeDocument/2006/relationships/diagramData"/><Relationship Id="rId10" Target="../diagrams/colors11.xml" Type="http://schemas.openxmlformats.org/officeDocument/2006/relationships/diagramColors"/><Relationship Id="rId19" Target="../diagrams/quickStyle13.xml" Type="http://schemas.openxmlformats.org/officeDocument/2006/relationships/diagramQuickStyle"/><Relationship Id="rId31" Target="../diagrams/colors15.xml" Type="http://schemas.openxmlformats.org/officeDocument/2006/relationships/diagramColors"/><Relationship Id="rId4" Target="../diagrams/quickStyle10.xml" Type="http://schemas.openxmlformats.org/officeDocument/2006/relationships/diagramQuickStyle"/><Relationship Id="rId9" Target="../diagrams/quickStyle11.xml" Type="http://schemas.openxmlformats.org/officeDocument/2006/relationships/diagramQuickStyle"/><Relationship Id="rId14" Target="../diagrams/quickStyle12.xml" Type="http://schemas.openxmlformats.org/officeDocument/2006/relationships/diagramQuickStyle"/><Relationship Id="rId22" Target="../media/image5.jpeg" Type="http://schemas.openxmlformats.org/officeDocument/2006/relationships/image"/><Relationship Id="rId27" Target="../diagrams/drawing14.xml" Type="http://schemas.microsoft.com/office/2007/relationships/diagramDrawing"/><Relationship Id="rId30" Target="../diagrams/quickStyle15.xml" Type="http://schemas.openxmlformats.org/officeDocument/2006/relationships/diagramQuickStyle"/></Relationships>
</file>

<file path=ppt/slides/_rels/slide43.xml.rels><?xml version="1.0" encoding="UTF-8" standalone="yes" ?><Relationships xmlns="http://schemas.openxmlformats.org/package/2006/relationships"><Relationship Id="rId8" Target="../diagrams/data17.xml" Type="http://schemas.openxmlformats.org/officeDocument/2006/relationships/diagramData"/><Relationship Id="rId3" Target="../diagrams/layout16.xml" Type="http://schemas.openxmlformats.org/officeDocument/2006/relationships/diagramLayout"/><Relationship Id="rId7" Target="../media/image5.jpeg" Type="http://schemas.openxmlformats.org/officeDocument/2006/relationships/image"/><Relationship Id="rId12" Target="../diagrams/drawing17.xml" Type="http://schemas.microsoft.com/office/2007/relationships/diagramDrawing"/><Relationship Id="rId2" Target="../diagrams/data16.xml" Type="http://schemas.openxmlformats.org/officeDocument/2006/relationships/diagramData"/><Relationship Id="rId1" Target="../slideLayouts/slideLayout2.xml" Type="http://schemas.openxmlformats.org/officeDocument/2006/relationships/slideLayout"/><Relationship Id="rId6" Target="../diagrams/drawing16.xml" Type="http://schemas.microsoft.com/office/2007/relationships/diagramDrawing"/><Relationship Id="rId11" Target="../diagrams/colors17.xml" Type="http://schemas.openxmlformats.org/officeDocument/2006/relationships/diagramColors"/><Relationship Id="rId5" Target="../diagrams/colors16.xml" Type="http://schemas.openxmlformats.org/officeDocument/2006/relationships/diagramColors"/><Relationship Id="rId10" Target="../diagrams/quickStyle17.xml" Type="http://schemas.openxmlformats.org/officeDocument/2006/relationships/diagramQuickStyle"/><Relationship Id="rId4" Target="../diagrams/quickStyle16.xml" Type="http://schemas.openxmlformats.org/officeDocument/2006/relationships/diagramQuickStyle"/><Relationship Id="rId9" Target="../diagrams/layout17.xml" Type="http://schemas.openxmlformats.org/officeDocument/2006/relationships/diagramLayout"/></Relationships>
</file>

<file path=ppt/slides/_rels/slide44.xml.rels><?xml version="1.0" encoding="UTF-8" standalone="yes" ?><Relationships xmlns="http://schemas.openxmlformats.org/package/2006/relationships"><Relationship Id="rId8" Target="../diagrams/layout19.xml" Type="http://schemas.openxmlformats.org/officeDocument/2006/relationships/diagramLayout"/><Relationship Id="rId13" Target="../diagrams/layout20.xml" Type="http://schemas.openxmlformats.org/officeDocument/2006/relationships/diagramLayout"/><Relationship Id="rId18" Target="../diagrams/data21.xml" Type="http://schemas.openxmlformats.org/officeDocument/2006/relationships/diagramData"/><Relationship Id="rId26" Target="../diagrams/colors22.xml" Type="http://schemas.openxmlformats.org/officeDocument/2006/relationships/diagramColors"/><Relationship Id="rId3" Target="../diagrams/layout18.xml" Type="http://schemas.openxmlformats.org/officeDocument/2006/relationships/diagramLayout"/><Relationship Id="rId21" Target="../diagrams/colors21.xml" Type="http://schemas.openxmlformats.org/officeDocument/2006/relationships/diagramColors"/><Relationship Id="rId7" Target="../diagrams/data19.xml" Type="http://schemas.openxmlformats.org/officeDocument/2006/relationships/diagramData"/><Relationship Id="rId12" Target="../diagrams/data20.xml" Type="http://schemas.openxmlformats.org/officeDocument/2006/relationships/diagramData"/><Relationship Id="rId17" Target="../media/image5.jpeg" Type="http://schemas.openxmlformats.org/officeDocument/2006/relationships/image"/><Relationship Id="rId25" Target="../diagrams/quickStyle22.xml" Type="http://schemas.openxmlformats.org/officeDocument/2006/relationships/diagramQuickStyle"/><Relationship Id="rId2" Target="../diagrams/data18.xml" Type="http://schemas.openxmlformats.org/officeDocument/2006/relationships/diagramData"/><Relationship Id="rId16" Target="../diagrams/drawing20.xml" Type="http://schemas.microsoft.com/office/2007/relationships/diagramDrawing"/><Relationship Id="rId20" Target="../diagrams/quickStyle21.xml" Type="http://schemas.openxmlformats.org/officeDocument/2006/relationships/diagramQuickStyle"/><Relationship Id="rId1" Target="../slideLayouts/slideLayout2.xml" Type="http://schemas.openxmlformats.org/officeDocument/2006/relationships/slideLayout"/><Relationship Id="rId6" Target="../diagrams/drawing18.xml" Type="http://schemas.microsoft.com/office/2007/relationships/diagramDrawing"/><Relationship Id="rId11" Target="../diagrams/drawing19.xml" Type="http://schemas.microsoft.com/office/2007/relationships/diagramDrawing"/><Relationship Id="rId24" Target="../diagrams/layout22.xml" Type="http://schemas.openxmlformats.org/officeDocument/2006/relationships/diagramLayout"/><Relationship Id="rId5" Target="../diagrams/colors18.xml" Type="http://schemas.openxmlformats.org/officeDocument/2006/relationships/diagramColors"/><Relationship Id="rId15" Target="../diagrams/colors20.xml" Type="http://schemas.openxmlformats.org/officeDocument/2006/relationships/diagramColors"/><Relationship Id="rId23" Target="../diagrams/data22.xml" Type="http://schemas.openxmlformats.org/officeDocument/2006/relationships/diagramData"/><Relationship Id="rId10" Target="../diagrams/colors19.xml" Type="http://schemas.openxmlformats.org/officeDocument/2006/relationships/diagramColors"/><Relationship Id="rId19" Target="../diagrams/layout21.xml" Type="http://schemas.openxmlformats.org/officeDocument/2006/relationships/diagramLayout"/><Relationship Id="rId4" Target="../diagrams/quickStyle18.xml" Type="http://schemas.openxmlformats.org/officeDocument/2006/relationships/diagramQuickStyle"/><Relationship Id="rId9" Target="../diagrams/quickStyle19.xml" Type="http://schemas.openxmlformats.org/officeDocument/2006/relationships/diagramQuickStyle"/><Relationship Id="rId14" Target="../diagrams/quickStyle20.xml" Type="http://schemas.openxmlformats.org/officeDocument/2006/relationships/diagramQuickStyle"/><Relationship Id="rId22" Target="../diagrams/drawing21.xml" Type="http://schemas.microsoft.com/office/2007/relationships/diagramDrawing"/><Relationship Id="rId27" Target="../diagrams/drawing22.xml" Type="http://schemas.microsoft.com/office/2007/relationships/diagramDrawing"/></Relationships>
</file>

<file path=ppt/slides/_rels/slide45.xml.rels><?xml version="1.0" encoding="UTF-8" standalone="yes" ?><Relationships xmlns="http://schemas.openxmlformats.org/package/2006/relationships"><Relationship Id="rId3" Target="../media/image64.jpeg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46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6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6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3" Target="../media/image67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8.jpeg" Type="http://schemas.openxmlformats.org/officeDocument/2006/relationships/image"/></Relationships>
</file>

<file path=ppt/slides/_rels/slide49.xml.rels><?xml version="1.0" encoding="UTF-8" standalone="yes" ?><Relationships xmlns="http://schemas.openxmlformats.org/package/2006/relationships"><Relationship Id="rId8" Target="../diagrams/layout24.xml" Type="http://schemas.openxmlformats.org/officeDocument/2006/relationships/diagramLayout"/><Relationship Id="rId13" Target="../media/image69.jpeg" Type="http://schemas.openxmlformats.org/officeDocument/2006/relationships/image"/><Relationship Id="rId3" Target="../diagrams/layout23.xml" Type="http://schemas.openxmlformats.org/officeDocument/2006/relationships/diagramLayout"/><Relationship Id="rId7" Target="../diagrams/data24.xml" Type="http://schemas.openxmlformats.org/officeDocument/2006/relationships/diagramData"/><Relationship Id="rId12" Target="../media/image5.jpeg" Type="http://schemas.openxmlformats.org/officeDocument/2006/relationships/image"/><Relationship Id="rId2" Target="../diagrams/data23.xml" Type="http://schemas.openxmlformats.org/officeDocument/2006/relationships/diagramData"/><Relationship Id="rId1" Target="../slideLayouts/slideLayout2.xml" Type="http://schemas.openxmlformats.org/officeDocument/2006/relationships/slideLayout"/><Relationship Id="rId6" Target="../diagrams/drawing23.xml" Type="http://schemas.microsoft.com/office/2007/relationships/diagramDrawing"/><Relationship Id="rId11" Target="../diagrams/drawing24.xml" Type="http://schemas.microsoft.com/office/2007/relationships/diagramDrawing"/><Relationship Id="rId5" Target="../diagrams/colors23.xml" Type="http://schemas.openxmlformats.org/officeDocument/2006/relationships/diagramColors"/><Relationship Id="rId15" Target="../media/image71.jpeg" Type="http://schemas.openxmlformats.org/officeDocument/2006/relationships/image"/><Relationship Id="rId10" Target="../diagrams/colors24.xml" Type="http://schemas.openxmlformats.org/officeDocument/2006/relationships/diagramColors"/><Relationship Id="rId4" Target="../diagrams/quickStyle23.xml" Type="http://schemas.openxmlformats.org/officeDocument/2006/relationships/diagramQuickStyle"/><Relationship Id="rId9" Target="../diagrams/quickStyle24.xml" Type="http://schemas.openxmlformats.org/officeDocument/2006/relationships/diagramQuickStyle"/><Relationship Id="rId14" Target="../media/image70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diagrams/data3.xml" Type="http://schemas.openxmlformats.org/officeDocument/2006/relationships/diagramData"/><Relationship Id="rId7" Target="../diagrams/drawing3.xml" Type="http://schemas.microsoft.com/office/2007/relationships/diagramDrawing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6" Target="../diagrams/colors3.xml" Type="http://schemas.openxmlformats.org/officeDocument/2006/relationships/diagramColors"/><Relationship Id="rId5" Target="../diagrams/quickStyle3.xml" Type="http://schemas.openxmlformats.org/officeDocument/2006/relationships/diagramQuickStyle"/><Relationship Id="rId4" Target="../diagrams/layout3.xml" Type="http://schemas.openxmlformats.org/officeDocument/2006/relationships/diagramLayout"/></Relationships>
</file>

<file path=ppt/slides/_rels/slide50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7" Target="../media/image74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73.png" Type="http://schemas.openxmlformats.org/officeDocument/2006/relationships/image"/><Relationship Id="rId5" Target="../media/image72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51.xml.rels><?xml version="1.0" encoding="UTF-8" standalone="yes" ?><Relationships xmlns="http://schemas.openxmlformats.org/package/2006/relationships"><Relationship Id="rId3" Target="../media/image75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2.xml.rels><?xml version="1.0" encoding="UTF-8" standalone="yes" ?><Relationships xmlns="http://schemas.openxmlformats.org/package/2006/relationships"><Relationship Id="rId3" Target="../media/image7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3.xml.rels><?xml version="1.0" encoding="UTF-8" standalone="yes" ?><Relationships xmlns="http://schemas.openxmlformats.org/package/2006/relationships"><Relationship Id="rId3" Target="../media/image77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4.xml.rels><?xml version="1.0" encoding="UTF-8" standalone="yes" ?><Relationships xmlns="http://schemas.openxmlformats.org/package/2006/relationships"><Relationship Id="rId8" Target="../diagrams/drawing25.xml" Type="http://schemas.microsoft.com/office/2007/relationships/diagramDrawing"/><Relationship Id="rId3" Target="../media/image78.jpeg" Type="http://schemas.openxmlformats.org/officeDocument/2006/relationships/image"/><Relationship Id="rId7" Target="../diagrams/colors25.xml" Type="http://schemas.openxmlformats.org/officeDocument/2006/relationships/diagramColors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6" Target="../diagrams/quickStyle25.xml" Type="http://schemas.openxmlformats.org/officeDocument/2006/relationships/diagramQuickStyle"/><Relationship Id="rId5" Target="../diagrams/layout25.xml" Type="http://schemas.openxmlformats.org/officeDocument/2006/relationships/diagramLayout"/><Relationship Id="rId4" Target="../diagrams/data25.xml" Type="http://schemas.openxmlformats.org/officeDocument/2006/relationships/diagramData"/><Relationship Id="rId9" Target="../media/image79.jpeg" Type="http://schemas.openxmlformats.org/officeDocument/2006/relationships/image"/></Relationships>
</file>

<file path=ppt/slides/_rels/slide5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6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8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81.jpeg" Type="http://schemas.openxmlformats.org/officeDocument/2006/relationships/image"/></Relationships>
</file>

<file path=ppt/slides/_rels/slide57.xml.rels><?xml version="1.0" encoding="UTF-8" standalone="yes" ?><Relationships xmlns="http://schemas.openxmlformats.org/package/2006/relationships"><Relationship Id="rId8" Target="../diagrams/colors26.xml" Type="http://schemas.openxmlformats.org/officeDocument/2006/relationships/diagramColors"/><Relationship Id="rId13" Target="../diagrams/colors27.xml" Type="http://schemas.openxmlformats.org/officeDocument/2006/relationships/diagramColors"/><Relationship Id="rId3" Target="../media/image83.jpeg" Type="http://schemas.openxmlformats.org/officeDocument/2006/relationships/image"/><Relationship Id="rId7" Target="../diagrams/quickStyle26.xml" Type="http://schemas.openxmlformats.org/officeDocument/2006/relationships/diagramQuickStyle"/><Relationship Id="rId12" Target="../diagrams/quickStyle27.xml" Type="http://schemas.openxmlformats.org/officeDocument/2006/relationships/diagramQuickStyle"/><Relationship Id="rId2" Target="../media/image82.jpeg" Type="http://schemas.openxmlformats.org/officeDocument/2006/relationships/image"/><Relationship Id="rId1" Target="../slideLayouts/slideLayout2.xml" Type="http://schemas.openxmlformats.org/officeDocument/2006/relationships/slideLayout"/><Relationship Id="rId6" Target="../diagrams/layout26.xml" Type="http://schemas.openxmlformats.org/officeDocument/2006/relationships/diagramLayout"/><Relationship Id="rId11" Target="../diagrams/layout27.xml" Type="http://schemas.openxmlformats.org/officeDocument/2006/relationships/diagramLayout"/><Relationship Id="rId5" Target="../diagrams/data26.xml" Type="http://schemas.openxmlformats.org/officeDocument/2006/relationships/diagramData"/><Relationship Id="rId10" Target="../diagrams/data27.xml" Type="http://schemas.openxmlformats.org/officeDocument/2006/relationships/diagramData"/><Relationship Id="rId4" Target="../media/image5.jpeg" Type="http://schemas.openxmlformats.org/officeDocument/2006/relationships/image"/><Relationship Id="rId9" Target="../diagrams/drawing26.xml" Type="http://schemas.microsoft.com/office/2007/relationships/diagramDrawing"/><Relationship Id="rId14" Target="../diagrams/drawing27.xml" Type="http://schemas.microsoft.com/office/2007/relationships/diagramDrawing"/></Relationships>
</file>

<file path=ppt/slides/_rels/slide58.xml.rels><?xml version="1.0" encoding="UTF-8" standalone="yes" ?><Relationships xmlns="http://schemas.openxmlformats.org/package/2006/relationships"><Relationship Id="rId3" Target="../media/image84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85.jpeg" Type="http://schemas.openxmlformats.org/officeDocument/2006/relationships/image"/></Relationships>
</file>

<file path=ppt/slides/_rels/slide59.xml.rels><?xml version="1.0" encoding="UTF-8" standalone="yes" ?><Relationships xmlns="http://schemas.openxmlformats.org/package/2006/relationships"><Relationship Id="rId8" Target="../media/image5.jpeg" Type="http://schemas.openxmlformats.org/officeDocument/2006/relationships/image"/><Relationship Id="rId3" Target="../diagrams/data28.xml" Type="http://schemas.openxmlformats.org/officeDocument/2006/relationships/diagramData"/><Relationship Id="rId7" Target="../diagrams/drawing28.xml" Type="http://schemas.microsoft.com/office/2007/relationships/diagramDrawing"/><Relationship Id="rId2" Target="../media/image4.jpeg" Type="http://schemas.openxmlformats.org/officeDocument/2006/relationships/image"/><Relationship Id="rId1" Target="../slideLayouts/slideLayout5.xml" Type="http://schemas.openxmlformats.org/officeDocument/2006/relationships/slideLayout"/><Relationship Id="rId6" Target="../diagrams/colors28.xml" Type="http://schemas.openxmlformats.org/officeDocument/2006/relationships/diagramColors"/><Relationship Id="rId5" Target="../diagrams/quickStyle28.xml" Type="http://schemas.openxmlformats.org/officeDocument/2006/relationships/diagramQuickStyle"/><Relationship Id="rId10" Target="../media/image87.jpeg" Type="http://schemas.openxmlformats.org/officeDocument/2006/relationships/image"/><Relationship Id="rId4" Target="../diagrams/layout28.xml" Type="http://schemas.openxmlformats.org/officeDocument/2006/relationships/diagramLayout"/><Relationship Id="rId9" Target="../media/image86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0.xml.rels><?xml version="1.0" encoding="UTF-8" standalone="yes" ?><Relationships xmlns="http://schemas.openxmlformats.org/package/2006/relationships"><Relationship Id="rId8" Target="../media/image5.jpeg" Type="http://schemas.openxmlformats.org/officeDocument/2006/relationships/image"/><Relationship Id="rId3" Target="../diagrams/data29.xml" Type="http://schemas.openxmlformats.org/officeDocument/2006/relationships/diagramData"/><Relationship Id="rId7" Target="../diagrams/drawing29.xml" Type="http://schemas.microsoft.com/office/2007/relationships/diagramDrawing"/><Relationship Id="rId2" Target="../media/image4.jpeg" Type="http://schemas.openxmlformats.org/officeDocument/2006/relationships/image"/><Relationship Id="rId1" Target="../slideLayouts/slideLayout5.xml" Type="http://schemas.openxmlformats.org/officeDocument/2006/relationships/slideLayout"/><Relationship Id="rId6" Target="../diagrams/colors29.xml" Type="http://schemas.openxmlformats.org/officeDocument/2006/relationships/diagramColors"/><Relationship Id="rId5" Target="../diagrams/quickStyle29.xml" Type="http://schemas.openxmlformats.org/officeDocument/2006/relationships/diagramQuickStyle"/><Relationship Id="rId10" Target="../media/image89.jpeg" Type="http://schemas.openxmlformats.org/officeDocument/2006/relationships/image"/><Relationship Id="rId4" Target="../diagrams/layout29.xml" Type="http://schemas.openxmlformats.org/officeDocument/2006/relationships/diagramLayout"/><Relationship Id="rId9" Target="../media/image88.jpeg" Type="http://schemas.openxmlformats.org/officeDocument/2006/relationships/image"/></Relationships>
</file>

<file path=ppt/slides/_rels/slide61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62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6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5.png" Type="http://schemas.openxmlformats.org/officeDocument/2006/relationships/image"/><Relationship Id="rId1" Target="../slideLayouts/slideLayout2.xml" Type="http://schemas.openxmlformats.org/officeDocument/2006/relationships/slideLayout"/><Relationship Id="rId4" Target="../charts/chart15.xml" Type="http://schemas.openxmlformats.org/officeDocument/2006/relationships/chart"/></Relationships>
</file>

<file path=ppt/slides/_rels/slide64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5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6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5.png" Type="http://schemas.openxmlformats.org/officeDocument/2006/relationships/image"/><Relationship Id="rId1" Target="../slideLayouts/slideLayout2.xml" Type="http://schemas.openxmlformats.org/officeDocument/2006/relationships/slideLayout"/><Relationship Id="rId4" Target="../charts/chart16.xml" Type="http://schemas.openxmlformats.org/officeDocument/2006/relationships/chart"/></Relationships>
</file>

<file path=ppt/slides/_rels/slide67.xml.rels><?xml version="1.0" encoding="UTF-8" standalone="yes" ?><Relationships xmlns="http://schemas.openxmlformats.org/package/2006/relationships"><Relationship Id="rId3" Target="../diagrams/data30.xml" Type="http://schemas.openxmlformats.org/officeDocument/2006/relationships/diagramData"/><Relationship Id="rId7" Target="../diagrams/drawing30.xml" Type="http://schemas.microsoft.com/office/2007/relationships/diagramDrawing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6" Target="../diagrams/colors30.xml" Type="http://schemas.openxmlformats.org/officeDocument/2006/relationships/diagramColors"/><Relationship Id="rId5" Target="../diagrams/quickStyle30.xml" Type="http://schemas.openxmlformats.org/officeDocument/2006/relationships/diagramQuickStyle"/><Relationship Id="rId4" Target="../diagrams/layout30.xml" Type="http://schemas.openxmlformats.org/officeDocument/2006/relationships/diagramLayout"/></Relationships>
</file>

<file path=ppt/slides/_rels/slide68.xml.rels><?xml version="1.0" encoding="UTF-8" standalone="yes" ?><Relationships xmlns="http://schemas.openxmlformats.org/package/2006/relationships"><Relationship Id="rId8" Target="../diagrams/drawing31.xml" Type="http://schemas.microsoft.com/office/2007/relationships/diagramDrawing"/><Relationship Id="rId3" Target="../media/image5.jpeg" Type="http://schemas.openxmlformats.org/officeDocument/2006/relationships/image"/><Relationship Id="rId7" Target="../diagrams/colors31.xml" Type="http://schemas.openxmlformats.org/officeDocument/2006/relationships/diagramColors"/><Relationship Id="rId2" Target="../media/image90.jpeg" Type="http://schemas.openxmlformats.org/officeDocument/2006/relationships/image"/><Relationship Id="rId1" Target="../slideLayouts/slideLayout2.xml" Type="http://schemas.openxmlformats.org/officeDocument/2006/relationships/slideLayout"/><Relationship Id="rId6" Target="../diagrams/quickStyle31.xml" Type="http://schemas.openxmlformats.org/officeDocument/2006/relationships/diagramQuickStyle"/><Relationship Id="rId5" Target="../diagrams/layout31.xml" Type="http://schemas.openxmlformats.org/officeDocument/2006/relationships/diagramLayout"/><Relationship Id="rId4" Target="../diagrams/data31.xml" Type="http://schemas.openxmlformats.org/officeDocument/2006/relationships/diagramData"/></Relationships>
</file>

<file path=ppt/slides/_rels/slide69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5.png" Type="http://schemas.openxmlformats.org/officeDocument/2006/relationships/image"/><Relationship Id="rId1" Target="../slideLayouts/slideLayout2.xml" Type="http://schemas.openxmlformats.org/officeDocument/2006/relationships/slideLayout"/><Relationship Id="rId4" Target="../charts/chart17.xml" Type="http://schemas.openxmlformats.org/officeDocument/2006/relationships/chart"/></Relationships>
</file>

<file path=ppt/slides/_rels/slide7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0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72.xml.rels><?xml version="1.0" encoding="UTF-8" standalone="yes" ?><Relationships xmlns="http://schemas.openxmlformats.org/package/2006/relationships"><Relationship Id="rId3" Target="../media/image94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95.jpeg" Type="http://schemas.openxmlformats.org/officeDocument/2006/relationships/image"/></Relationships>
</file>

<file path=ppt/slides/_rels/slide7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96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98.jpeg" Type="http://schemas.openxmlformats.org/officeDocument/2006/relationships/image"/><Relationship Id="rId4" Target="../media/image97.jpeg" Type="http://schemas.openxmlformats.org/officeDocument/2006/relationships/image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528392" cy="47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514597" cy="600364"/>
          </a:xfrm>
          <a:prstGeom prst="bevel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35288" y="3212976"/>
            <a:ext cx="640871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бюджета </a:t>
            </a:r>
            <a:endParaRPr lang="en-US" sz="3600" b="1" dirty="0" smtClean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36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en-US" sz="36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год  и </a:t>
            </a:r>
            <a:endParaRPr lang="en-US" sz="3600" b="1" dirty="0" smtClean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плановый период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2024 и 2025 годов</a:t>
            </a:r>
            <a:endParaRPr lang="ru-RU" sz="3600" b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764704"/>
            <a:ext cx="5868144" cy="58477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окументы_Колесникова на Bud5\БЮДЖЕТ для граждан\Бюджет 2023-2024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464496" cy="43924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692696"/>
            <a:ext cx="685801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Белокалитвинского района на 2023 год</a:t>
            </a:r>
            <a:endParaRPr lang="ru-RU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107504" y="2204864"/>
            <a:ext cx="3168352" cy="720080"/>
          </a:xfrm>
          <a:prstGeom prst="foldedCorner">
            <a:avLst>
              <a:gd name="adj" fmla="val 11377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на доходы физических лиц</a:t>
            </a:r>
          </a:p>
          <a:p>
            <a:pPr algn="ctr"/>
            <a:r>
              <a:rPr lang="ru-RU" sz="1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362 429,7</a:t>
            </a:r>
          </a:p>
          <a:p>
            <a:endParaRPr lang="ru-RU" sz="13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1115616" y="2996952"/>
            <a:ext cx="2143140" cy="71438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на совокупный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доход  </a:t>
            </a:r>
          </a:p>
          <a:p>
            <a:pPr algn="ctr"/>
            <a:r>
              <a:rPr lang="ru-RU" sz="1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58 031,4</a:t>
            </a:r>
            <a:endParaRPr lang="ru-RU" sz="1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179512" y="3789040"/>
            <a:ext cx="2448272" cy="576064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  <a:p>
            <a:pPr algn="ctr"/>
            <a:r>
              <a:rPr lang="ru-RU" sz="1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16 922,4</a:t>
            </a:r>
            <a:endParaRPr lang="ru-RU" sz="1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1259632" y="4437112"/>
            <a:ext cx="2076262" cy="504056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</a:t>
            </a:r>
          </a:p>
          <a:p>
            <a:pPr algn="ctr"/>
            <a:r>
              <a:rPr lang="ru-RU" sz="1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41 111,6</a:t>
            </a:r>
            <a:endParaRPr lang="ru-RU" sz="1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107504" y="5013176"/>
            <a:ext cx="2160240" cy="57606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помощь </a:t>
            </a:r>
          </a:p>
          <a:p>
            <a:pPr algn="ct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областного бюджета</a:t>
            </a:r>
          </a:p>
          <a:p>
            <a:pPr algn="ctr"/>
            <a:r>
              <a:rPr lang="ru-RU" sz="1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3 827 169,8</a:t>
            </a:r>
            <a:endParaRPr lang="ru-RU" sz="1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1475656" y="5661248"/>
            <a:ext cx="2073412" cy="500066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28 361,1</a:t>
            </a:r>
            <a:endParaRPr lang="ru-RU" sz="13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6948264" y="2204864"/>
            <a:ext cx="2088232" cy="492656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</a:p>
          <a:p>
            <a:pPr algn="ctr"/>
            <a:r>
              <a:rPr lang="ru-RU" sz="1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1 903 995,8</a:t>
            </a:r>
            <a:endParaRPr lang="ru-RU" sz="1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5796136" y="2780928"/>
            <a:ext cx="1714512" cy="421218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  </a:t>
            </a:r>
          </a:p>
          <a:p>
            <a:pPr algn="ctr"/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1 708 199,8</a:t>
            </a:r>
            <a:endParaRPr lang="ru-RU" sz="1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5796136" y="3861048"/>
            <a:ext cx="1928826" cy="492656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Здравоохранение </a:t>
            </a:r>
          </a:p>
          <a:p>
            <a:pPr algn="ctr"/>
            <a:r>
              <a:rPr lang="ru-RU" sz="1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3 818,0</a:t>
            </a:r>
            <a:endParaRPr lang="ru-RU" sz="1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6228184" y="4437112"/>
            <a:ext cx="2143140" cy="64294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</a:p>
          <a:p>
            <a:pPr algn="ct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хозяйство</a:t>
            </a:r>
          </a:p>
          <a:p>
            <a:pPr algn="ctr"/>
            <a:r>
              <a:rPr lang="ru-RU" sz="1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340 605,5</a:t>
            </a:r>
            <a:endParaRPr lang="ru-RU" sz="13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7164288" y="5157192"/>
            <a:ext cx="1857388" cy="50405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Дорожный фонд  </a:t>
            </a:r>
          </a:p>
          <a:p>
            <a:pPr algn="ctr"/>
            <a:r>
              <a:rPr lang="ru-RU" sz="1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69 472,7</a:t>
            </a:r>
            <a:endParaRPr lang="ru-RU" sz="13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5940152" y="5733256"/>
            <a:ext cx="2016224" cy="376570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  <a:p>
            <a:pPr algn="ctr"/>
            <a:r>
              <a:rPr lang="ru-RU" sz="13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9 537,7</a:t>
            </a:r>
            <a:endParaRPr lang="ru-RU" sz="13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7164288" y="6165304"/>
            <a:ext cx="1857388" cy="500066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расходы</a:t>
            </a:r>
          </a:p>
          <a:p>
            <a:pPr algn="ctr"/>
            <a:r>
              <a:rPr lang="ru-RU" sz="1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255 124,7</a:t>
            </a:r>
            <a:endParaRPr lang="ru-RU" sz="13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1700808"/>
            <a:ext cx="12144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929554" y="1700808"/>
            <a:ext cx="12144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461" y="126298"/>
            <a:ext cx="571504" cy="660403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187624" y="1484784"/>
            <a:ext cx="2643206" cy="687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4 373 128,8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1484784"/>
            <a:ext cx="2643206" cy="687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4 373 128,8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3" name="Загнутый угол 22"/>
          <p:cNvSpPr/>
          <p:nvPr/>
        </p:nvSpPr>
        <p:spPr>
          <a:xfrm>
            <a:off x="251520" y="6237312"/>
            <a:ext cx="2073412" cy="428058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доходы </a:t>
            </a:r>
          </a:p>
          <a:p>
            <a:pPr algn="ctr"/>
            <a:r>
              <a:rPr lang="ru-RU" sz="1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39 102,8</a:t>
            </a:r>
            <a:endParaRPr lang="ru-RU" sz="13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нутый угол 24"/>
          <p:cNvSpPr/>
          <p:nvPr/>
        </p:nvSpPr>
        <p:spPr>
          <a:xfrm>
            <a:off x="7164288" y="3284984"/>
            <a:ext cx="1857388" cy="51329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 algn="ctr"/>
            <a:r>
              <a:rPr lang="ru-RU" sz="1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82 374,6</a:t>
            </a:r>
            <a:endParaRPr lang="ru-RU" sz="13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: скругленные углы 14">
            <a:extLst>
              <a:ext uri="{FF2B5EF4-FFF2-40B4-BE49-F238E27FC236}">
                <a16:creationId xmlns:a16="http://schemas.microsoft.com/office/drawing/2014/main" xmlns="" id="{7F238BB9-7EF8-4B6B-8DEC-E62DEB69AE17}"/>
              </a:ext>
            </a:extLst>
          </p:cNvPr>
          <p:cNvSpPr/>
          <p:nvPr/>
        </p:nvSpPr>
        <p:spPr>
          <a:xfrm>
            <a:off x="4070362" y="5473183"/>
            <a:ext cx="1872208" cy="545503"/>
          </a:xfrm>
          <a:prstGeom prst="roundRect">
            <a:avLst/>
          </a:prstGeom>
          <a:noFill/>
          <a:ln w="76200">
            <a:solidFill>
              <a:srgbClr val="B85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377"/>
            <a:endParaRPr dirty="0" lang="ru-RU">
              <a:solidFill>
                <a:prstClr val="white"/>
              </a:solidFill>
            </a:endParaRPr>
          </a:p>
        </p:txBody>
      </p:sp>
      <p:pic>
        <p:nvPicPr>
          <p:cNvPr descr="D:\Users\Veremeychuk\Pictures\Материалы к презентации (бюджета 21-23)\Рисунок2.png" id="91" name="Picture 3"/>
          <p:cNvPicPr>
            <a:picLocks noChangeArrowheads="1"/>
          </p:cNvPicPr>
          <p:nvPr/>
        </p:nvPicPr>
        <p:blipFill>
          <a:blip cstate="print" r:embed="rId3">
            <a:lum bright="10000" contrast="-20000"/>
          </a:blip>
          <a:srcRect/>
          <a:stretch>
            <a:fillRect/>
          </a:stretch>
        </p:blipFill>
        <p:spPr bwMode="auto">
          <a:xfrm>
            <a:off x="6336000" y="5184000"/>
            <a:ext cx="792000" cy="1056000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C2434BB-D04D-478B-A2A0-AF6C6075111C}"/>
              </a:ext>
            </a:extLst>
          </p:cNvPr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12676" cy="6858000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D6BF794F-2937-4FBF-ADF1-2412B12AB8EE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453" y="1205583"/>
            <a:ext cx="8428007" cy="111183"/>
          </a:xfrm>
          <a:prstGeom prst="rect">
            <a:avLst/>
          </a:prstGeom>
        </p:spPr>
      </p:pic>
      <p:grpSp>
        <p:nvGrpSpPr>
          <p:cNvPr id="2" name="Группа 34"/>
          <p:cNvGrpSpPr/>
          <p:nvPr/>
        </p:nvGrpSpPr>
        <p:grpSpPr>
          <a:xfrm>
            <a:off x="2195736" y="1772816"/>
            <a:ext cx="4684144" cy="3122763"/>
            <a:chOff x="513584" y="1923189"/>
            <a:chExt cx="4684144" cy="312276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B245B640-A8DD-487C-8C6F-D245E23E51A5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09729" y="2211221"/>
              <a:ext cx="2088231" cy="2576773"/>
            </a:xfrm>
            <a:prstGeom prst="rect">
              <a:avLst/>
            </a:prstGeom>
          </p:spPr>
        </p:pic>
        <p:graphicFrame>
          <p:nvGraphicFramePr>
            <p:cNvPr id="25" name="Диаграмма 24"/>
            <p:cNvGraphicFramePr/>
            <p:nvPr/>
          </p:nvGraphicFramePr>
          <p:xfrm>
            <a:off x="513584" y="1923189"/>
            <a:ext cx="4684144" cy="31227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CD150EA7-017F-482C-B538-B38157382B98}"/>
                </a:ext>
              </a:extLst>
            </p:cNvPr>
            <p:cNvSpPr/>
            <p:nvPr/>
          </p:nvSpPr>
          <p:spPr>
            <a:xfrm>
              <a:off x="2025752" y="2573954"/>
              <a:ext cx="169443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/>
              <a:r>
                <a:rPr b="1" dirty="0" lang="ru-RU" smtClean="0" spc="133" sz="3600">
                  <a:solidFill>
                    <a:prstClr val="white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545,9 </a:t>
              </a:r>
              <a:r>
                <a:rPr b="1" dirty="0" lang="ru-RU" smtClean="0" spc="133" sz="2200">
                  <a:solidFill>
                    <a:prstClr val="white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МЛН РУБЛЕЙ</a:t>
              </a:r>
              <a:endParaRPr b="1" dirty="0" lang="ru-RU" spc="133" sz="2200">
                <a:solidFill>
                  <a:prstClr val="white"/>
                </a:solidFill>
                <a:ea charset="0" panose="020B0604030504040204" pitchFamily="34" typeface="Tahoma"/>
                <a:cs charset="0" panose="020B0604030504040204" pitchFamily="34" typeface="Tahoma"/>
              </a:endParaRPr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23528" y="1628800"/>
            <a:ext cx="3209841" cy="834851"/>
            <a:chOff x="414068" y="1635916"/>
            <a:chExt cx="3209841" cy="834850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BE93B1A4-51FA-4D89-8A17-A22E75300932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340" y="2335674"/>
              <a:ext cx="2950722" cy="135092"/>
            </a:xfrm>
            <a:prstGeom prst="rect">
              <a:avLst/>
            </a:prstGeom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25EF7BCB-25F5-47CC-A1E2-7162B107FA4B}"/>
                </a:ext>
              </a:extLst>
            </p:cNvPr>
            <p:cNvSpPr/>
            <p:nvPr/>
          </p:nvSpPr>
          <p:spPr>
            <a:xfrm>
              <a:off x="414068" y="2021141"/>
              <a:ext cx="320984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dirty="0" lang="ru-RU" smtClean="0" spc="133" sz="12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Налог на доходы физических лиц</a:t>
              </a:r>
              <a:endParaRPr dirty="0" lang="ru-RU" spc="133" sz="1200">
                <a:solidFill>
                  <a:prstClr val="black"/>
                </a:solidFill>
                <a:ea charset="0" panose="020B0604030504040204" pitchFamily="34" typeface="Tahoma"/>
                <a:cs charset="0" panose="020B0604030504040204" pitchFamily="34" typeface="Tahoma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442E11D-C39C-4936-BA13-2556A5184307}"/>
                </a:ext>
              </a:extLst>
            </p:cNvPr>
            <p:cNvSpPr/>
            <p:nvPr/>
          </p:nvSpPr>
          <p:spPr>
            <a:xfrm>
              <a:off x="423627" y="1635916"/>
              <a:ext cx="31994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b="1" dirty="0" lang="ru-RU" smtClean="0" spc="133" sz="20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362 429,7 </a:t>
              </a:r>
              <a:r>
                <a:rPr b="1" dirty="0" lang="ru-RU" smtClean="0" spc="133" sz="16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тыс. рублей</a:t>
              </a:r>
              <a:endParaRPr b="1" dirty="0" lang="ru-RU" spc="133" sz="1600">
                <a:solidFill>
                  <a:prstClr val="black"/>
                </a:solidFill>
                <a:ea charset="0" panose="020B0604030504040204" pitchFamily="34" typeface="Tahoma"/>
                <a:cs charset="0" panose="020B0604030504040204" pitchFamily="34" typeface="Tahoma"/>
              </a:endParaRPr>
            </a:p>
          </p:txBody>
        </p:sp>
      </p:grpSp>
      <p:grpSp>
        <p:nvGrpSpPr>
          <p:cNvPr id="4" name="Группа 44"/>
          <p:cNvGrpSpPr/>
          <p:nvPr/>
        </p:nvGrpSpPr>
        <p:grpSpPr>
          <a:xfrm>
            <a:off x="3131397" y="1619676"/>
            <a:ext cx="1080571" cy="163120"/>
            <a:chOff x="7039156" y="2385650"/>
            <a:chExt cx="846922" cy="125006"/>
          </a:xfrm>
        </p:grpSpPr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xmlns="" id="{B6F7C5D5-0F4A-47B3-A469-FA3AD225DED5}"/>
                </a:ext>
              </a:extLst>
            </p:cNvPr>
            <p:cNvCxnSpPr>
              <a:cxnSpLocks/>
            </p:cNvCxnSpPr>
            <p:nvPr/>
          </p:nvCxnSpPr>
          <p:spPr>
            <a:xfrm>
              <a:off x="7039156" y="2441278"/>
              <a:ext cx="798706" cy="25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xmlns="" id="{4C22AFC9-23B1-46AE-80BC-A7B72E904AC7}"/>
                </a:ext>
              </a:extLst>
            </p:cNvPr>
            <p:cNvSpPr/>
            <p:nvPr/>
          </p:nvSpPr>
          <p:spPr>
            <a:xfrm>
              <a:off x="7761072" y="2385650"/>
              <a:ext cx="125006" cy="1250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377"/>
              <a:endParaRPr dirty="0"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Группа 49"/>
          <p:cNvGrpSpPr/>
          <p:nvPr/>
        </p:nvGrpSpPr>
        <p:grpSpPr>
          <a:xfrm>
            <a:off x="0" y="3356992"/>
            <a:ext cx="3191774" cy="800344"/>
            <a:chOff x="356557" y="1670422"/>
            <a:chExt cx="3191774" cy="800344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xmlns="" id="{BE93B1A4-51FA-4D89-8A17-A22E75300932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208" y="2335674"/>
              <a:ext cx="2950722" cy="135092"/>
            </a:xfrm>
            <a:prstGeom prst="rect">
              <a:avLst/>
            </a:prstGeom>
          </p:spPr>
        </p:pic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5EF7BCB-25F5-47CC-A1E2-7162B107FA4B}"/>
                </a:ext>
              </a:extLst>
            </p:cNvPr>
            <p:cNvSpPr/>
            <p:nvPr/>
          </p:nvSpPr>
          <p:spPr>
            <a:xfrm>
              <a:off x="356557" y="2038393"/>
              <a:ext cx="31917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dirty="0" lang="ru-RU" smtClean="0" spc="133" sz="12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Государственная пошлина</a:t>
              </a:r>
              <a:endParaRPr dirty="0" lang="ru-RU" spc="133" sz="1200">
                <a:solidFill>
                  <a:prstClr val="black"/>
                </a:solidFill>
                <a:ea charset="0" panose="020B0604030504040204" pitchFamily="34" typeface="Tahoma"/>
                <a:cs charset="0" panose="020B0604030504040204" pitchFamily="34" typeface="Tahoma"/>
              </a:endParaRP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6442E11D-C39C-4936-BA13-2556A5184307}"/>
                </a:ext>
              </a:extLst>
            </p:cNvPr>
            <p:cNvSpPr/>
            <p:nvPr/>
          </p:nvSpPr>
          <p:spPr>
            <a:xfrm>
              <a:off x="389119" y="1670422"/>
              <a:ext cx="3070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b="1" dirty="0" lang="ru-RU" smtClean="0" spc="133" sz="20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16 922,4 </a:t>
              </a:r>
              <a:r>
                <a:rPr b="1" dirty="0" lang="ru-RU" smtClean="0" spc="133" sz="16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тыс. рублей</a:t>
              </a:r>
              <a:endParaRPr b="1" dirty="0" lang="ru-RU" spc="133" sz="1600">
                <a:solidFill>
                  <a:prstClr val="black"/>
                </a:solidFill>
                <a:ea charset="0" panose="020B0604030504040204" pitchFamily="34" typeface="Tahoma"/>
                <a:cs charset="0" panose="020B0604030504040204" pitchFamily="34" typeface="Tahoma"/>
              </a:endParaRPr>
            </a:p>
          </p:txBody>
        </p:sp>
      </p:grpSp>
      <p:grpSp>
        <p:nvGrpSpPr>
          <p:cNvPr id="6" name="Группа 53"/>
          <p:cNvGrpSpPr/>
          <p:nvPr/>
        </p:nvGrpSpPr>
        <p:grpSpPr>
          <a:xfrm>
            <a:off x="1653162" y="3126430"/>
            <a:ext cx="1982734" cy="125007"/>
            <a:chOff x="5903344" y="2385650"/>
            <a:chExt cx="1982734" cy="125006"/>
          </a:xfrm>
        </p:grpSpPr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xmlns="" id="{B6F7C5D5-0F4A-47B3-A469-FA3AD225DE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3344" y="2441536"/>
              <a:ext cx="1934518" cy="261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4C22AFC9-23B1-46AE-80BC-A7B72E904AC7}"/>
                </a:ext>
              </a:extLst>
            </p:cNvPr>
            <p:cNvSpPr/>
            <p:nvPr/>
          </p:nvSpPr>
          <p:spPr>
            <a:xfrm>
              <a:off x="7761072" y="2385650"/>
              <a:ext cx="125006" cy="1250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377"/>
              <a:endParaRPr dirty="0"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Группа 58"/>
          <p:cNvGrpSpPr/>
          <p:nvPr/>
        </p:nvGrpSpPr>
        <p:grpSpPr>
          <a:xfrm>
            <a:off x="6098875" y="1220750"/>
            <a:ext cx="3165894" cy="791717"/>
            <a:chOff x="473267" y="1670422"/>
            <a:chExt cx="3023154" cy="791717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BE93B1A4-51FA-4D89-8A17-A22E75300932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6217" y="2336084"/>
              <a:ext cx="2753334" cy="126055"/>
            </a:xfrm>
            <a:prstGeom prst="rect">
              <a:avLst/>
            </a:prstGeom>
          </p:spPr>
        </p:pic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25EF7BCB-25F5-47CC-A1E2-7162B107FA4B}"/>
                </a:ext>
              </a:extLst>
            </p:cNvPr>
            <p:cNvSpPr/>
            <p:nvPr/>
          </p:nvSpPr>
          <p:spPr>
            <a:xfrm>
              <a:off x="507872" y="2047021"/>
              <a:ext cx="28732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dirty="0" lang="ru-RU" smtClean="0" spc="133" sz="12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Акцизы</a:t>
              </a:r>
              <a:endParaRPr dirty="0" lang="ru-RU" spc="133" sz="1200">
                <a:solidFill>
                  <a:prstClr val="black"/>
                </a:solidFill>
                <a:ea charset="0" panose="020B0604030504040204" pitchFamily="34" typeface="Tahoma"/>
                <a:cs charset="0" panose="020B0604030504040204" pitchFamily="34" typeface="Tahoma"/>
              </a:endParaRP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xmlns="" id="{6442E11D-C39C-4936-BA13-2556A5184307}"/>
                </a:ext>
              </a:extLst>
            </p:cNvPr>
            <p:cNvSpPr/>
            <p:nvPr/>
          </p:nvSpPr>
          <p:spPr>
            <a:xfrm>
              <a:off x="473267" y="1670422"/>
              <a:ext cx="302315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b="1" dirty="0" lang="ru-RU" smtClean="0" spc="133" sz="20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41 111,6 </a:t>
              </a:r>
              <a:r>
                <a:rPr b="1" dirty="0" lang="ru-RU" smtClean="0" spc="133" sz="16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тыс. рублей</a:t>
              </a:r>
              <a:endParaRPr b="1" dirty="0" lang="ru-RU" spc="133" sz="1600">
                <a:solidFill>
                  <a:prstClr val="black"/>
                </a:solidFill>
                <a:ea charset="0" panose="020B0604030504040204" pitchFamily="34" typeface="Tahoma"/>
                <a:cs charset="0" panose="020B0604030504040204" pitchFamily="34" typeface="Tahoma"/>
              </a:endParaRPr>
            </a:p>
          </p:txBody>
        </p:sp>
      </p:grpSp>
      <p:grpSp>
        <p:nvGrpSpPr>
          <p:cNvPr id="8" name="Группа 62"/>
          <p:cNvGrpSpPr/>
          <p:nvPr/>
        </p:nvGrpSpPr>
        <p:grpSpPr>
          <a:xfrm>
            <a:off x="5580112" y="2276872"/>
            <a:ext cx="2054636" cy="192021"/>
            <a:chOff x="6268702" y="2394276"/>
            <a:chExt cx="1730861" cy="125006"/>
          </a:xfrm>
        </p:grpSpPr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xmlns="" id="{B6F7C5D5-0F4A-47B3-A469-FA3AD225DE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4122" y="2435527"/>
              <a:ext cx="1645441" cy="14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4C22AFC9-23B1-46AE-80BC-A7B72E904AC7}"/>
                </a:ext>
              </a:extLst>
            </p:cNvPr>
            <p:cNvSpPr/>
            <p:nvPr/>
          </p:nvSpPr>
          <p:spPr>
            <a:xfrm>
              <a:off x="6268702" y="2394276"/>
              <a:ext cx="125006" cy="1250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377"/>
              <a:endParaRPr dirty="0"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Группа 68"/>
          <p:cNvGrpSpPr/>
          <p:nvPr/>
        </p:nvGrpSpPr>
        <p:grpSpPr>
          <a:xfrm>
            <a:off x="6136114" y="2661603"/>
            <a:ext cx="3476446" cy="1130238"/>
            <a:chOff x="487165" y="2078978"/>
            <a:chExt cx="3319705" cy="1130242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BE93B1A4-51FA-4D89-8A17-A22E75300932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7509" y="2458454"/>
              <a:ext cx="2718368" cy="124454"/>
            </a:xfrm>
            <a:prstGeom prst="rect">
              <a:avLst/>
            </a:prstGeom>
          </p:spPr>
        </p:pic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xmlns="" id="{25EF7BCB-25F5-47CC-A1E2-7162B107FA4B}"/>
                </a:ext>
              </a:extLst>
            </p:cNvPr>
            <p:cNvSpPr/>
            <p:nvPr/>
          </p:nvSpPr>
          <p:spPr>
            <a:xfrm>
              <a:off x="487165" y="2078978"/>
              <a:ext cx="3319705" cy="277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dirty="0" lang="ru-RU" smtClean="0" spc="133" sz="12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Транспортный налог</a:t>
              </a:r>
              <a:endParaRPr dirty="0" lang="ru-RU" spc="133" sz="1200">
                <a:solidFill>
                  <a:prstClr val="black"/>
                </a:solidFill>
                <a:ea charset="0" panose="020B0604030504040204" pitchFamily="34" typeface="Tahoma"/>
                <a:cs charset="0" panose="020B0604030504040204" pitchFamily="34" typeface="Tahoma"/>
              </a:endParaRP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6442E11D-C39C-4936-BA13-2556A5184307}"/>
                </a:ext>
              </a:extLst>
            </p:cNvPr>
            <p:cNvSpPr/>
            <p:nvPr/>
          </p:nvSpPr>
          <p:spPr>
            <a:xfrm>
              <a:off x="525748" y="2809109"/>
              <a:ext cx="2957256" cy="400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b="1" dirty="0" lang="ru-RU" smtClean="0" spc="133" sz="20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58 013,4 </a:t>
              </a:r>
              <a:r>
                <a:rPr b="1" dirty="0" lang="ru-RU" smtClean="0" spc="133" sz="16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тыс. рублей</a:t>
              </a:r>
              <a:endParaRPr b="1" dirty="0" lang="ru-RU" spc="133" sz="1600">
                <a:solidFill>
                  <a:prstClr val="black"/>
                </a:solidFill>
                <a:ea charset="0" panose="020B0604030504040204" pitchFamily="34" typeface="Tahoma"/>
                <a:cs charset="0" panose="020B0604030504040204" pitchFamily="34" typeface="Tahoma"/>
              </a:endParaRPr>
            </a:p>
          </p:txBody>
        </p:sp>
      </p:grpSp>
      <p:grpSp>
        <p:nvGrpSpPr>
          <p:cNvPr id="11" name="Группа 72"/>
          <p:cNvGrpSpPr/>
          <p:nvPr/>
        </p:nvGrpSpPr>
        <p:grpSpPr>
          <a:xfrm>
            <a:off x="5473692" y="3244325"/>
            <a:ext cx="1690605" cy="125007"/>
            <a:chOff x="6268702" y="2394276"/>
            <a:chExt cx="1690605" cy="125006"/>
          </a:xfrm>
        </p:grpSpPr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xmlns="" id="{B6F7C5D5-0F4A-47B3-A469-FA3AD225DE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54123" y="2450162"/>
              <a:ext cx="1605184" cy="1411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xmlns="" id="{4C22AFC9-23B1-46AE-80BC-A7B72E904AC7}"/>
                </a:ext>
              </a:extLst>
            </p:cNvPr>
            <p:cNvSpPr/>
            <p:nvPr/>
          </p:nvSpPr>
          <p:spPr>
            <a:xfrm>
              <a:off x="6268702" y="2394276"/>
              <a:ext cx="125006" cy="1250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377"/>
              <a:endParaRPr dirty="0"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Группа 84"/>
          <p:cNvGrpSpPr/>
          <p:nvPr/>
        </p:nvGrpSpPr>
        <p:grpSpPr>
          <a:xfrm>
            <a:off x="5095510" y="3862543"/>
            <a:ext cx="125006" cy="400683"/>
            <a:chOff x="6268702" y="2394276"/>
            <a:chExt cx="125006" cy="400682"/>
          </a:xfrm>
        </p:grpSpPr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xmlns="" id="{B6F7C5D5-0F4A-47B3-A469-FA3AD225DE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19618" y="2450165"/>
              <a:ext cx="12170" cy="34479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xmlns="" id="{4C22AFC9-23B1-46AE-80BC-A7B72E904AC7}"/>
                </a:ext>
              </a:extLst>
            </p:cNvPr>
            <p:cNvSpPr/>
            <p:nvPr/>
          </p:nvSpPr>
          <p:spPr>
            <a:xfrm>
              <a:off x="6268702" y="2394276"/>
              <a:ext cx="125006" cy="1250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377"/>
              <a:endParaRPr dirty="0"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Группа 139"/>
          <p:cNvGrpSpPr/>
          <p:nvPr/>
        </p:nvGrpSpPr>
        <p:grpSpPr>
          <a:xfrm>
            <a:off x="5158596" y="2218539"/>
            <a:ext cx="3985404" cy="2070568"/>
            <a:chOff x="4735901" y="3476219"/>
            <a:chExt cx="3985404" cy="2070568"/>
          </a:xfrm>
        </p:grpSpPr>
        <p:grpSp>
          <p:nvGrpSpPr>
            <p:cNvPr id="14" name="Группа 80"/>
            <p:cNvGrpSpPr/>
            <p:nvPr/>
          </p:nvGrpSpPr>
          <p:grpSpPr>
            <a:xfrm>
              <a:off x="5720113" y="3476219"/>
              <a:ext cx="3001192" cy="1967049"/>
              <a:chOff x="458131" y="117668"/>
              <a:chExt cx="3001192" cy="1967049"/>
            </a:xfrm>
          </p:grpSpPr>
          <p:pic>
            <p:nvPicPr>
              <p:cNvPr id="82" name="Рисунок 81">
                <a:extLst>
                  <a:ext uri="{FF2B5EF4-FFF2-40B4-BE49-F238E27FC236}">
                    <a16:creationId xmlns:a16="http://schemas.microsoft.com/office/drawing/2014/main" xmlns="" id="{BE93B1A4-51FA-4D89-8A17-A22E75300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print"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52220" y="1951428"/>
                <a:ext cx="2794959" cy="133289"/>
              </a:xfrm>
              <a:prstGeom prst="rect">
                <a:avLst/>
              </a:prstGeom>
            </p:spPr>
          </p:pic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xmlns="" id="{25EF7BCB-25F5-47CC-A1E2-7162B107FA4B}"/>
                  </a:ext>
                </a:extLst>
              </p:cNvPr>
              <p:cNvSpPr/>
              <p:nvPr/>
            </p:nvSpPr>
            <p:spPr>
              <a:xfrm>
                <a:off x="500462" y="1667458"/>
                <a:ext cx="295886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:r>
                  <a:rPr dirty="0" lang="ru-RU" smtClean="0" spc="133" sz="1200">
                    <a:solidFill>
                      <a:prstClr val="black"/>
                    </a:solidFill>
                    <a:ea charset="0" panose="020B0604030504040204" pitchFamily="34" typeface="Tahoma"/>
                    <a:cs charset="0" panose="020B0604030504040204" pitchFamily="34" typeface="Tahoma"/>
                  </a:rPr>
                  <a:t>Налоги на совокупный доход</a:t>
                </a:r>
                <a:endParaRPr dirty="0" lang="ru-RU" spc="133" sz="12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endParaRPr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xmlns="" id="{6442E11D-C39C-4936-BA13-2556A5184307}"/>
                  </a:ext>
                </a:extLst>
              </p:cNvPr>
              <p:cNvSpPr/>
              <p:nvPr/>
            </p:nvSpPr>
            <p:spPr>
              <a:xfrm>
                <a:off x="458131" y="117668"/>
                <a:ext cx="30011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:r>
                  <a:rPr b="1" dirty="0" lang="ru-RU" smtClean="0" spc="133" sz="2000">
                    <a:solidFill>
                      <a:prstClr val="black"/>
                    </a:solidFill>
                    <a:ea charset="0" panose="020B0604030504040204" pitchFamily="34" typeface="Tahoma"/>
                    <a:cs charset="0" panose="020B0604030504040204" pitchFamily="34" typeface="Tahoma"/>
                  </a:rPr>
                  <a:t>28 361,1 </a:t>
                </a:r>
                <a:r>
                  <a:rPr b="1" dirty="0" lang="ru-RU" smtClean="0" spc="133" sz="1600">
                    <a:solidFill>
                      <a:prstClr val="black"/>
                    </a:solidFill>
                    <a:ea charset="0" panose="020B0604030504040204" pitchFamily="34" typeface="Tahoma"/>
                    <a:cs charset="0" panose="020B0604030504040204" pitchFamily="34" typeface="Tahoma"/>
                  </a:rPr>
                  <a:t>тыс. рублей</a:t>
                </a:r>
                <a:endParaRPr b="1" dirty="0" lang="ru-RU" spc="133" sz="16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endParaRPr>
              </a:p>
            </p:txBody>
          </p:sp>
        </p:grp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xmlns="" id="{B6F7C5D5-0F4A-47B3-A469-FA3AD225DE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35901" y="5538158"/>
              <a:ext cx="2260121" cy="862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xmlns="" id="{B6F7C5D5-0F4A-47B3-A469-FA3AD225DE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4649" y="5328507"/>
              <a:ext cx="2205" cy="2182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95"/>
          <p:cNvGrpSpPr/>
          <p:nvPr/>
        </p:nvGrpSpPr>
        <p:grpSpPr>
          <a:xfrm>
            <a:off x="4644008" y="4113881"/>
            <a:ext cx="72008" cy="1056000"/>
            <a:chOff x="6268702" y="2394276"/>
            <a:chExt cx="125006" cy="1352465"/>
          </a:xfrm>
        </p:grpSpPr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xmlns="" id="{B6F7C5D5-0F4A-47B3-A469-FA3AD225DE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36873" y="2441540"/>
              <a:ext cx="6417" cy="130520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xmlns="" id="{4C22AFC9-23B1-46AE-80BC-A7B72E904AC7}"/>
                </a:ext>
              </a:extLst>
            </p:cNvPr>
            <p:cNvSpPr/>
            <p:nvPr/>
          </p:nvSpPr>
          <p:spPr>
            <a:xfrm>
              <a:off x="6268702" y="2394276"/>
              <a:ext cx="125006" cy="1250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377"/>
              <a:endParaRPr dirty="0"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xmlns="" id="{B6F7C5D5-0F4A-47B3-A469-FA3AD225DED5}"/>
              </a:ext>
            </a:extLst>
          </p:cNvPr>
          <p:cNvCxnSpPr>
            <a:cxnSpLocks/>
          </p:cNvCxnSpPr>
          <p:nvPr/>
        </p:nvCxnSpPr>
        <p:spPr>
          <a:xfrm flipH="1" flipV="1">
            <a:off x="1403648" y="4471095"/>
            <a:ext cx="3217654" cy="862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xmlns="" id="{B6F7C5D5-0F4A-47B3-A469-FA3AD225DED5}"/>
              </a:ext>
            </a:extLst>
          </p:cNvPr>
          <p:cNvCxnSpPr>
            <a:cxnSpLocks/>
          </p:cNvCxnSpPr>
          <p:nvPr/>
        </p:nvCxnSpPr>
        <p:spPr>
          <a:xfrm flipV="1">
            <a:off x="1403657" y="4004435"/>
            <a:ext cx="1" cy="432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16"/>
          <p:cNvGrpSpPr/>
          <p:nvPr/>
        </p:nvGrpSpPr>
        <p:grpSpPr>
          <a:xfrm>
            <a:off x="6211952" y="4293091"/>
            <a:ext cx="3070072" cy="783092"/>
            <a:chOff x="6427612" y="1394377"/>
            <a:chExt cx="3070072" cy="783092"/>
          </a:xfrm>
        </p:grpSpPr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BE93B1A4-51FA-4D89-8A17-A22E75300932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03829" y="2055409"/>
              <a:ext cx="2666050" cy="122060"/>
            </a:xfrm>
            <a:prstGeom prst="rect">
              <a:avLst/>
            </a:prstGeom>
          </p:spPr>
        </p:pic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xmlns="" id="{25EF7BCB-25F5-47CC-A1E2-7162B107FA4B}"/>
                </a:ext>
              </a:extLst>
            </p:cNvPr>
            <p:cNvSpPr/>
            <p:nvPr/>
          </p:nvSpPr>
          <p:spPr>
            <a:xfrm>
              <a:off x="6461185" y="1753722"/>
              <a:ext cx="26483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dirty="0" lang="ru-RU" smtClean="0" spc="133" sz="12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Неналоговые доходы</a:t>
              </a:r>
              <a:endParaRPr dirty="0" lang="ru-RU" spc="133" sz="1200">
                <a:solidFill>
                  <a:prstClr val="black"/>
                </a:solidFill>
                <a:ea charset="0" panose="020B0604030504040204" pitchFamily="34" typeface="Tahoma"/>
                <a:cs charset="0" panose="020B0604030504040204" pitchFamily="34" typeface="Tahoma"/>
              </a:endParaRPr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xmlns="" id="{6442E11D-C39C-4936-BA13-2556A5184307}"/>
                </a:ext>
              </a:extLst>
            </p:cNvPr>
            <p:cNvSpPr/>
            <p:nvPr/>
          </p:nvSpPr>
          <p:spPr>
            <a:xfrm>
              <a:off x="6427612" y="1394377"/>
              <a:ext cx="3070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b="1" dirty="0" lang="ru-RU" smtClean="0" spc="133" sz="20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39 102,8 </a:t>
              </a:r>
              <a:r>
                <a:rPr b="1" dirty="0" lang="ru-RU" smtClean="0" spc="133" sz="1600">
                  <a:solidFill>
                    <a:prstClr val="black"/>
                  </a:solidFill>
                  <a:ea charset="0" panose="020B0604030504040204" pitchFamily="34" typeface="Tahoma"/>
                  <a:cs charset="0" panose="020B0604030504040204" pitchFamily="34" typeface="Tahoma"/>
                </a:rPr>
                <a:t>тыс. рублей</a:t>
              </a:r>
              <a:endParaRPr b="1" dirty="0" lang="ru-RU" spc="133" sz="1600">
                <a:solidFill>
                  <a:prstClr val="black"/>
                </a:solidFill>
                <a:ea charset="0" panose="020B0604030504040204" pitchFamily="34" typeface="Tahoma"/>
                <a:cs charset="0" panose="020B0604030504040204" pitchFamily="34" typeface="Tahoma"/>
              </a:endParaRPr>
            </a:p>
          </p:txBody>
        </p:sp>
      </p:grp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xmlns="" id="{B6F7C5D5-0F4A-47B3-A469-FA3AD225DED5}"/>
              </a:ext>
            </a:extLst>
          </p:cNvPr>
          <p:cNvCxnSpPr>
            <a:cxnSpLocks/>
          </p:cNvCxnSpPr>
          <p:nvPr/>
        </p:nvCxnSpPr>
        <p:spPr>
          <a:xfrm flipH="1" flipV="1">
            <a:off x="3140015" y="1425135"/>
            <a:ext cx="2" cy="5399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>
            <a:extLst>
              <a:ext uri="{FF2B5EF4-FFF2-40B4-BE49-F238E27FC236}">
                <a16:creationId xmlns:a16="http://schemas.microsoft.com/office/drawing/2014/main" xmlns="" id="{B6F7C5D5-0F4A-47B3-A469-FA3AD225DED5}"/>
              </a:ext>
            </a:extLst>
          </p:cNvPr>
          <p:cNvCxnSpPr>
            <a:cxnSpLocks/>
          </p:cNvCxnSpPr>
          <p:nvPr/>
        </p:nvCxnSpPr>
        <p:spPr>
          <a:xfrm flipH="1" flipV="1">
            <a:off x="7418728" y="1899589"/>
            <a:ext cx="1" cy="288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xmlns="" id="{B6F7C5D5-0F4A-47B3-A469-FA3AD225DED5}"/>
              </a:ext>
            </a:extLst>
          </p:cNvPr>
          <p:cNvCxnSpPr>
            <a:cxnSpLocks/>
          </p:cNvCxnSpPr>
          <p:nvPr/>
        </p:nvCxnSpPr>
        <p:spPr>
          <a:xfrm flipV="1">
            <a:off x="7164297" y="3046903"/>
            <a:ext cx="1" cy="26741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xmlns="" id="{B6F7C5D5-0F4A-47B3-A469-FA3AD225DED5}"/>
              </a:ext>
            </a:extLst>
          </p:cNvPr>
          <p:cNvCxnSpPr>
            <a:cxnSpLocks/>
          </p:cNvCxnSpPr>
          <p:nvPr/>
        </p:nvCxnSpPr>
        <p:spPr>
          <a:xfrm flipH="1" flipV="1">
            <a:off x="1619678" y="2943391"/>
            <a:ext cx="1" cy="25016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xmlns="" id="{B6F7C5D5-0F4A-47B3-A469-FA3AD225DED5}"/>
              </a:ext>
            </a:extLst>
          </p:cNvPr>
          <p:cNvCxnSpPr>
            <a:cxnSpLocks/>
          </p:cNvCxnSpPr>
          <p:nvPr/>
        </p:nvCxnSpPr>
        <p:spPr>
          <a:xfrm flipH="1">
            <a:off x="4716016" y="5154584"/>
            <a:ext cx="2736000" cy="862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>
            <a:extLst>
              <a:ext uri="{FF2B5EF4-FFF2-40B4-BE49-F238E27FC236}">
                <a16:creationId xmlns:a16="http://schemas.microsoft.com/office/drawing/2014/main" xmlns="" id="{B6F7C5D5-0F4A-47B3-A469-FA3AD225DED5}"/>
              </a:ext>
            </a:extLst>
          </p:cNvPr>
          <p:cNvCxnSpPr>
            <a:cxnSpLocks/>
          </p:cNvCxnSpPr>
          <p:nvPr/>
        </p:nvCxnSpPr>
        <p:spPr>
          <a:xfrm flipH="1" flipV="1">
            <a:off x="7444597" y="4869155"/>
            <a:ext cx="2876" cy="22716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00"/>
          <p:cNvGrpSpPr/>
          <p:nvPr/>
        </p:nvGrpSpPr>
        <p:grpSpPr>
          <a:xfrm>
            <a:off x="4590000" y="4279072"/>
            <a:ext cx="72000" cy="192000"/>
            <a:chOff x="6268702" y="2394276"/>
            <a:chExt cx="125006" cy="216652"/>
          </a:xfrm>
        </p:grpSpPr>
        <p:cxnSp>
          <p:nvCxnSpPr>
            <p:cNvPr id="102" name="Прямая соединительная линия 101">
              <a:extLst>
                <a:ext uri="{FF2B5EF4-FFF2-40B4-BE49-F238E27FC236}">
                  <a16:creationId xmlns:a16="http://schemas.microsoft.com/office/drawing/2014/main" xmlns="" id="{B6F7C5D5-0F4A-47B3-A469-FA3AD225DE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45499" y="2458791"/>
              <a:ext cx="668" cy="1521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xmlns="" id="{4C22AFC9-23B1-46AE-80BC-A7B72E904AC7}"/>
                </a:ext>
              </a:extLst>
            </p:cNvPr>
            <p:cNvSpPr/>
            <p:nvPr/>
          </p:nvSpPr>
          <p:spPr>
            <a:xfrm>
              <a:off x="6268702" y="2394276"/>
              <a:ext cx="125006" cy="1250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377"/>
              <a:endParaRPr dirty="0" lang="ru-RU">
                <a:solidFill>
                  <a:prstClr val="white"/>
                </a:solidFill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012160" y="116632"/>
            <a:ext cx="289628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b="1" cap="all" dirty="0" lang="ru-RU" smtClean="0" sz="900">
                <a:ln cmpd="sng" w="9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algn="bl" blurRad="12700" dir="5400000" dist="1000" endPos="45000" rotWithShape="0" stA="28000" sy="-100000"/>
                </a:effectLst>
                <a:latin charset="0" pitchFamily="34" typeface="Arial Black"/>
                <a:cs charset="0" pitchFamily="18" typeface="Times New Roman"/>
              </a:rPr>
              <a:t>Финансовое управление </a:t>
            </a:r>
          </a:p>
          <a:p>
            <a:pPr algn="r"/>
            <a:r>
              <a:rPr b="1" cap="all" dirty="0" lang="ru-RU" smtClean="0" sz="900">
                <a:ln cmpd="sng" w="9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algn="bl" blurRad="12700" dir="5400000" dist="1000" endPos="45000" rotWithShape="0" stA="28000" sy="-100000"/>
                </a:effectLst>
                <a:latin charset="0" pitchFamily="34" typeface="Arial Black"/>
                <a:cs charset="0" pitchFamily="18" typeface="Times New Roman"/>
              </a:rPr>
              <a:t>Администрации </a:t>
            </a:r>
          </a:p>
          <a:p>
            <a:pPr algn="r"/>
            <a:r>
              <a:rPr b="1" cap="all" dirty="0" lang="ru-RU" smtClean="0" sz="900">
                <a:ln cmpd="sng" w="9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algn="bl" blurRad="12700" dir="5400000" dist="1000" endPos="45000" rotWithShape="0" stA="28000" sy="-100000"/>
                </a:effectLst>
                <a:latin charset="0" pitchFamily="34" typeface="Arial Black"/>
                <a:cs charset="0" pitchFamily="18" typeface="Times New Roman"/>
              </a:rPr>
              <a:t>Белокалитвинского района</a:t>
            </a:r>
            <a:endParaRPr b="1" cap="all" dirty="0" lang="ru-RU" sz="900">
              <a:ln cmpd="sng" w="90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algn="bl" blurRad="12700" dir="5400000" dist="1000" endPos="45000" rotWithShape="0" stA="28000" sy="-100000"/>
              </a:effectLst>
              <a:latin charset="0" pitchFamily="34" typeface="Arial Black"/>
            </a:endParaRPr>
          </a:p>
        </p:txBody>
      </p:sp>
      <p:sp>
        <p:nvSpPr>
          <p:cNvPr id="77" name="Номер слайда 7"/>
          <p:cNvSpPr txBox="1">
            <a:spLocks/>
          </p:cNvSpPr>
          <p:nvPr/>
        </p:nvSpPr>
        <p:spPr>
          <a:xfrm>
            <a:off x="7114308" y="-53259"/>
            <a:ext cx="20574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/>
          <a:p>
            <a:pPr algn="r" defTabSz="914377">
              <a:defRPr/>
            </a:pPr>
            <a:fld id="{5EF39995-16CF-4D62-BCE6-FD7BF02B2388}" type="slidenum">
              <a:rPr lang="ru-RU" smtClean="0" sz="1200">
                <a:solidFill>
                  <a:prstClr val="white">
                    <a:lumMod val="50000"/>
                  </a:prstClr>
                </a:solidFill>
                <a:ea charset="0" pitchFamily="34" typeface="Tahoma"/>
                <a:cs charset="0" pitchFamily="34" typeface="Tahoma"/>
              </a:rPr>
              <a:pPr algn="r" defTabSz="914377">
                <a:defRPr/>
              </a:pPr>
              <a:t>11</a:t>
            </a:fld>
            <a:endParaRPr dirty="0" lang="ru-RU" sz="1200">
              <a:solidFill>
                <a:prstClr val="white">
                  <a:lumMod val="50000"/>
                </a:prstClr>
              </a:solidFill>
              <a:ea charset="0" pitchFamily="34" typeface="Tahoma"/>
              <a:cs charset="0" pitchFamily="34" typeface="Tahoma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2F8A72EA-95D7-4E51-90F9-09CAB3D44E5E}"/>
              </a:ext>
            </a:extLst>
          </p:cNvPr>
          <p:cNvSpPr/>
          <p:nvPr/>
        </p:nvSpPr>
        <p:spPr>
          <a:xfrm>
            <a:off x="378256" y="548680"/>
            <a:ext cx="8765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b="1" dirty="0" lang="ru-RU" smtClean="0" spc="100">
                <a:solidFill>
                  <a:srgbClr val="5B5B5B"/>
                </a:solidFill>
                <a:ea charset="0" panose="020B0604030504040204" pitchFamily="34" typeface="Tahoma"/>
                <a:cs charset="0" panose="020B0604030504040204" pitchFamily="34" typeface="Tahoma"/>
              </a:rPr>
              <a:t>СТРУКТУРА НАЛОГОВЫХ И НЕНАЛОГОВЫХ ДОХОДОВ </a:t>
            </a:r>
          </a:p>
          <a:p>
            <a:pPr algn="ctr" defTabSz="457189">
              <a:defRPr/>
            </a:pPr>
            <a:r>
              <a:rPr b="1" dirty="0" lang="ru-RU" smtClean="0" spc="100">
                <a:solidFill>
                  <a:srgbClr val="5B5B5B"/>
                </a:solidFill>
                <a:ea charset="0" panose="020B0604030504040204" pitchFamily="34" typeface="Tahoma"/>
                <a:cs charset="0" panose="020B0604030504040204" pitchFamily="34" typeface="Tahoma"/>
              </a:rPr>
              <a:t>БЮДЖЕТА РАЙОНА В 202</a:t>
            </a:r>
            <a:r>
              <a:rPr b="1" dirty="0" lang="en-US" smtClean="0" spc="100">
                <a:solidFill>
                  <a:srgbClr val="5B5B5B"/>
                </a:solidFill>
                <a:ea charset="0" panose="020B0604030504040204" pitchFamily="34" typeface="Tahoma"/>
                <a:cs charset="0" panose="020B0604030504040204" pitchFamily="34" typeface="Tahoma"/>
              </a:rPr>
              <a:t>3</a:t>
            </a:r>
            <a:r>
              <a:rPr b="1" dirty="0" lang="ru-RU" smtClean="0" spc="100">
                <a:solidFill>
                  <a:srgbClr val="5B5B5B"/>
                </a:solidFill>
                <a:ea charset="0" panose="020B0604030504040204" pitchFamily="34" typeface="Tahoma"/>
                <a:cs charset="0" panose="020B0604030504040204" pitchFamily="34" typeface="Tahoma"/>
              </a:rPr>
              <a:t> ГОДУ</a:t>
            </a:r>
            <a:endParaRPr b="1" dirty="0" lang="ru-RU" spc="100">
              <a:solidFill>
                <a:srgbClr val="5B5B5B"/>
              </a:solidFill>
              <a:ea charset="0" panose="020B0604030504040204" pitchFamily="34" typeface="Tahoma"/>
              <a:cs charset="0" panose="020B0604030504040204" pitchFamily="34" typeface="Tahom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240405" y="5517387"/>
            <a:ext cx="1784635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377"/>
            <a:r>
              <a:rPr dirty="0" lang="ru-RU" smtClean="0" sz="1600">
                <a:solidFill>
                  <a:prstClr val="black"/>
                </a:solidFill>
                <a:ea charset="0" pitchFamily="34" typeface="Tahoma"/>
                <a:cs charset="0" pitchFamily="34" typeface="Tahoma"/>
              </a:rPr>
              <a:t>Рост в 2025 году</a:t>
            </a:r>
            <a:endParaRPr dirty="0" lang="ru-RU" sz="1600">
              <a:solidFill>
                <a:prstClr val="black"/>
              </a:solidFill>
              <a:ea charset="0" pitchFamily="34" typeface="Tahoma"/>
              <a:cs charset="0" pitchFamily="34" typeface="Tahoma"/>
            </a:endParaRPr>
          </a:p>
        </p:txBody>
      </p:sp>
      <p:sp>
        <p:nvSpPr>
          <p:cNvPr id="85" name="Прямоугольник: скругленные углы 45">
            <a:extLst>
              <a:ext uri="{FF2B5EF4-FFF2-40B4-BE49-F238E27FC236}">
                <a16:creationId xmlns:a16="http://schemas.microsoft.com/office/drawing/2014/main" xmlns="" id="{70264A69-335E-4583-91BD-67443A9B5F26}"/>
              </a:ext>
            </a:extLst>
          </p:cNvPr>
          <p:cNvSpPr/>
          <p:nvPr/>
        </p:nvSpPr>
        <p:spPr>
          <a:xfrm>
            <a:off x="6948264" y="5475786"/>
            <a:ext cx="2023128" cy="545503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377"/>
            <a:endParaRPr dirty="0" lang="ru-RU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214379" y="5526243"/>
            <a:ext cx="1784635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377"/>
            <a:r>
              <a:rPr dirty="0" lang="ru-RU" smtClean="0" sz="1600">
                <a:solidFill>
                  <a:prstClr val="black"/>
                </a:solidFill>
                <a:ea charset="0" pitchFamily="34" typeface="Tahoma"/>
                <a:cs charset="0" pitchFamily="34" typeface="Tahoma"/>
              </a:rPr>
              <a:t>Рост в </a:t>
            </a:r>
            <a:r>
              <a:rPr dirty="0" lang="en-US" smtClean="0" sz="1600">
                <a:solidFill>
                  <a:prstClr val="black"/>
                </a:solidFill>
                <a:ea charset="0" pitchFamily="34" typeface="Tahoma"/>
                <a:cs charset="0" pitchFamily="34" typeface="Tahoma"/>
              </a:rPr>
              <a:t>2024</a:t>
            </a:r>
            <a:r>
              <a:rPr dirty="0" lang="ru-RU" smtClean="0" sz="1600">
                <a:solidFill>
                  <a:prstClr val="black"/>
                </a:solidFill>
                <a:ea charset="0" pitchFamily="34" typeface="Tahoma"/>
                <a:cs charset="0" pitchFamily="34" typeface="Tahoma"/>
              </a:rPr>
              <a:t> году</a:t>
            </a:r>
            <a:endParaRPr dirty="0" lang="ru-RU" sz="1600">
              <a:solidFill>
                <a:prstClr val="black"/>
              </a:solidFill>
              <a:ea charset="0" pitchFamily="34" typeface="Tahoma"/>
              <a:cs charset="0" pitchFamily="34" typeface="Tahoma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303964" y="5520000"/>
            <a:ext cx="11483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b="1" dirty="0" lang="ru-RU" smtClean="0" sz="1600">
                <a:solidFill>
                  <a:prstClr val="white"/>
                </a:solidFill>
                <a:ea charset="0" pitchFamily="34" typeface="Tahoma"/>
                <a:cs charset="0" pitchFamily="34" typeface="Tahoma"/>
              </a:rPr>
              <a:t>+5,2% </a:t>
            </a:r>
            <a:endParaRPr dirty="0" lang="ru-RU" sz="1600">
              <a:solidFill>
                <a:prstClr val="white"/>
              </a:solidFill>
            </a:endParaRPr>
          </a:p>
        </p:txBody>
      </p:sp>
      <p:sp>
        <p:nvSpPr>
          <p:cNvPr id="93" name="Прямоугольник: скругленные углы 14">
            <a:extLst>
              <a:ext uri="{FF2B5EF4-FFF2-40B4-BE49-F238E27FC236}">
                <a16:creationId xmlns:a16="http://schemas.microsoft.com/office/drawing/2014/main" xmlns="" id="{7F238BB9-7EF8-4B6B-8DEC-E62DEB69AE17}"/>
              </a:ext>
            </a:extLst>
          </p:cNvPr>
          <p:cNvSpPr/>
          <p:nvPr/>
        </p:nvSpPr>
        <p:spPr>
          <a:xfrm>
            <a:off x="1046026" y="5473183"/>
            <a:ext cx="1872208" cy="545503"/>
          </a:xfrm>
          <a:prstGeom prst="round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377"/>
            <a:endParaRPr dirty="0" lang="ru-RU">
              <a:solidFill>
                <a:prstClr val="white"/>
              </a:solidFill>
            </a:endParaRPr>
          </a:p>
        </p:txBody>
      </p:sp>
      <p:pic>
        <p:nvPicPr>
          <p:cNvPr descr="Снимок экрана в 2022-10-31 12-15-20.png" id="95" name="Рисунок 94"/>
          <p:cNvPicPr>
            <a:picLocks/>
          </p:cNvPicPr>
          <p:nvPr/>
        </p:nvPicPr>
        <p:blipFill>
          <a:blip cstate="print"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266" l="88" t="177"/>
          <a:stretch>
            <a:fillRect/>
          </a:stretch>
        </p:blipFill>
        <p:spPr>
          <a:xfrm>
            <a:off x="396000" y="5184000"/>
            <a:ext cx="792000" cy="1056000"/>
          </a:xfrm>
          <a:prstGeom prst="ellipse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1190043" y="5526243"/>
            <a:ext cx="1784635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377"/>
            <a:r>
              <a:rPr dirty="0" lang="ru-RU" smtClean="0" sz="1600">
                <a:solidFill>
                  <a:prstClr val="black"/>
                </a:solidFill>
                <a:ea charset="0" pitchFamily="34" typeface="Tahoma"/>
                <a:cs charset="0" pitchFamily="34" typeface="Tahoma"/>
              </a:rPr>
              <a:t>Рост в </a:t>
            </a:r>
            <a:r>
              <a:rPr dirty="0" lang="en-US" smtClean="0" sz="1600">
                <a:solidFill>
                  <a:prstClr val="black"/>
                </a:solidFill>
                <a:ea charset="0" pitchFamily="34" typeface="Tahoma"/>
                <a:cs charset="0" pitchFamily="34" typeface="Tahoma"/>
              </a:rPr>
              <a:t>2023</a:t>
            </a:r>
            <a:r>
              <a:rPr dirty="0" lang="ru-RU" smtClean="0" sz="1600">
                <a:solidFill>
                  <a:prstClr val="black"/>
                </a:solidFill>
                <a:ea charset="0" pitchFamily="34" typeface="Tahoma"/>
                <a:cs charset="0" pitchFamily="34" typeface="Tahoma"/>
              </a:rPr>
              <a:t> году</a:t>
            </a:r>
            <a:endParaRPr dirty="0" lang="ru-RU" sz="1600">
              <a:solidFill>
                <a:prstClr val="black"/>
              </a:solidFill>
              <a:ea charset="0" pitchFamily="34" typeface="Tahoma"/>
              <a:cs charset="0" pitchFamily="34" typeface="Tahoma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24000" y="5520000"/>
            <a:ext cx="1154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b="1" dirty="0" lang="ru-RU" smtClean="0" sz="1600">
                <a:solidFill>
                  <a:prstClr val="white"/>
                </a:solidFill>
                <a:ea charset="0" pitchFamily="34" typeface="Tahoma"/>
                <a:cs charset="0" pitchFamily="34" typeface="Tahoma"/>
              </a:rPr>
              <a:t>+7 % </a:t>
            </a:r>
            <a:endParaRPr dirty="0" lang="ru-RU" sz="1600">
              <a:solidFill>
                <a:prstClr val="white"/>
              </a:solidFill>
            </a:endParaRPr>
          </a:p>
        </p:txBody>
      </p:sp>
      <p:pic>
        <p:nvPicPr>
          <p:cNvPr descr="Снимок экрана в 2022-10-31 12-15-20.png" id="101" name="Рисунок 100"/>
          <p:cNvPicPr>
            <a:picLocks/>
          </p:cNvPicPr>
          <p:nvPr/>
        </p:nvPicPr>
        <p:blipFill>
          <a:blip cstate="print" r:embed="rId8"/>
          <a:srcRect b="266" l="88" t="177"/>
          <a:stretch>
            <a:fillRect/>
          </a:stretch>
        </p:blipFill>
        <p:spPr>
          <a:xfrm>
            <a:off x="3419872" y="5184000"/>
            <a:ext cx="792000" cy="1056000"/>
          </a:xfrm>
          <a:prstGeom prst="ellipse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3345446" y="5520000"/>
            <a:ext cx="1154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b="1" dirty="0" lang="ru-RU" smtClean="0" sz="1600">
                <a:solidFill>
                  <a:prstClr val="white"/>
                </a:solidFill>
                <a:ea charset="0" pitchFamily="34" typeface="Tahoma"/>
                <a:cs charset="0" pitchFamily="34" typeface="Tahoma"/>
              </a:rPr>
              <a:t>+6 % </a:t>
            </a:r>
            <a:endParaRPr dirty="0" lang="ru-RU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097263"/>
      </p:ext>
    </p:extLst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06"/>
          <p:cNvSpPr/>
          <p:nvPr/>
        </p:nvSpPr>
        <p:spPr>
          <a:xfrm>
            <a:off x="0" y="1323976"/>
            <a:ext cx="9144000" cy="5172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C2434BB-D04D-478B-A2A0-AF6C60751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0"/>
            <a:ext cx="112676" cy="685800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940152" y="188640"/>
            <a:ext cx="289628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9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9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9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9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7" name="Номер слайда 7"/>
          <p:cNvSpPr txBox="1">
            <a:spLocks/>
          </p:cNvSpPr>
          <p:nvPr/>
        </p:nvSpPr>
        <p:spPr>
          <a:xfrm>
            <a:off x="7086600" y="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914377">
              <a:defRPr/>
            </a:pPr>
            <a:fld id="{5EF39995-16CF-4D62-BCE6-FD7BF02B2388}" type="slidenum">
              <a:rPr lang="ru-RU" sz="120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 defTabSz="914377">
                <a:defRPr/>
              </a:pPr>
              <a:t>12</a:t>
            </a:fld>
            <a:endParaRPr lang="ru-RU" sz="1200" dirty="0">
              <a:solidFill>
                <a:prstClr val="white">
                  <a:lumMod val="50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I:\Progn\БЮДЖЕТ\2023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577717"/>
            <a:ext cx="3168352" cy="26193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00"/>
          <p:cNvGrpSpPr/>
          <p:nvPr/>
        </p:nvGrpSpPr>
        <p:grpSpPr>
          <a:xfrm>
            <a:off x="1333500" y="1988842"/>
            <a:ext cx="7505701" cy="4017738"/>
            <a:chOff x="1456885" y="2689864"/>
            <a:chExt cx="6883109" cy="3399622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1485148" y="5776975"/>
              <a:ext cx="6705600" cy="312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Установлен единый срок уплаты налогов – 28 число месяца</a:t>
              </a: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456885" y="2689864"/>
              <a:ext cx="2576798" cy="5468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defTabSz="914377"/>
              <a:r>
                <a:rPr lang="ru-RU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Обязателен для всех </a:t>
              </a:r>
            </a:p>
            <a:p>
              <a:pPr defTabSz="914377"/>
              <a:r>
                <a:rPr lang="ru-RU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налогоплательщиков  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477955" y="3620185"/>
              <a:ext cx="4571999" cy="7812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377"/>
              <a:r>
                <a:rPr lang="ru-RU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Упрощен порядок исполнения </a:t>
              </a:r>
            </a:p>
            <a:p>
              <a:pPr defTabSz="914377"/>
              <a:r>
                <a:rPr lang="ru-RU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обязанностей налогоплательщиков </a:t>
              </a:r>
            </a:p>
            <a:p>
              <a:pPr defTabSz="914377"/>
              <a:r>
                <a:rPr lang="ru-RU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перед бюджетом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1474356" y="4722822"/>
              <a:ext cx="6865638" cy="546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Исключено одновременное наличие задолженности и переплаты </a:t>
              </a:r>
            </a:p>
            <a:p>
              <a:pPr defTabSz="914377"/>
              <a:r>
                <a:rPr lang="ru-RU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 разным налогам</a:t>
              </a:r>
            </a:p>
          </p:txBody>
        </p:sp>
      </p:grpSp>
      <p:grpSp>
        <p:nvGrpSpPr>
          <p:cNvPr id="3" name="Группа 116"/>
          <p:cNvGrpSpPr/>
          <p:nvPr/>
        </p:nvGrpSpPr>
        <p:grpSpPr>
          <a:xfrm>
            <a:off x="361951" y="2000256"/>
            <a:ext cx="1090613" cy="4462463"/>
            <a:chOff x="533400" y="1095375"/>
            <a:chExt cx="1090613" cy="4462463"/>
          </a:xfrm>
        </p:grpSpPr>
        <p:pic>
          <p:nvPicPr>
            <p:cNvPr id="1034" name="Picture 10" descr="D:\Users\Lutoshechkina\Downloads\blue_check_mark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1095375"/>
              <a:ext cx="1052513" cy="1052513"/>
            </a:xfrm>
            <a:prstGeom prst="rect">
              <a:avLst/>
            </a:prstGeom>
            <a:noFill/>
          </p:spPr>
        </p:pic>
        <p:pic>
          <p:nvPicPr>
            <p:cNvPr id="113" name="Picture 10" descr="D:\Users\Lutoshechkina\Downloads\blue_check_mark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450" y="2219325"/>
              <a:ext cx="1052513" cy="1052513"/>
            </a:xfrm>
            <a:prstGeom prst="rect">
              <a:avLst/>
            </a:prstGeom>
            <a:noFill/>
          </p:spPr>
        </p:pic>
        <p:pic>
          <p:nvPicPr>
            <p:cNvPr id="114" name="Picture 10" descr="D:\Users\Lutoshechkina\Downloads\blue_check_mark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1975" y="3381375"/>
              <a:ext cx="1052513" cy="1052513"/>
            </a:xfrm>
            <a:prstGeom prst="rect">
              <a:avLst/>
            </a:prstGeom>
            <a:noFill/>
          </p:spPr>
        </p:pic>
        <p:pic>
          <p:nvPicPr>
            <p:cNvPr id="116" name="Picture 10" descr="D:\Users\Lutoshechkina\Downloads\blue_check_mark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0" y="4505325"/>
              <a:ext cx="1052513" cy="1052513"/>
            </a:xfrm>
            <a:prstGeom prst="rect">
              <a:avLst/>
            </a:prstGeom>
            <a:noFill/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F8A72EA-95D7-4E51-90F9-09CAB3D44E5E}"/>
              </a:ext>
            </a:extLst>
          </p:cNvPr>
          <p:cNvSpPr/>
          <p:nvPr/>
        </p:nvSpPr>
        <p:spPr>
          <a:xfrm>
            <a:off x="234894" y="452675"/>
            <a:ext cx="8765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defRPr/>
            </a:pPr>
            <a:endParaRPr lang="ru-RU" b="1" spc="100" dirty="0" smtClean="0">
              <a:solidFill>
                <a:srgbClr val="5B5B5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457189">
              <a:defRPr/>
            </a:pPr>
            <a:r>
              <a:rPr lang="ru-RU" b="1" spc="100" dirty="0" smtClean="0">
                <a:solidFill>
                  <a:srgbClr val="5B5B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ВВЕДЕНИЕ ЕДИНОГО НАЛОГОВОГО ПЛАТЕЖА</a:t>
            </a:r>
          </a:p>
          <a:p>
            <a:pPr defTabSz="457189">
              <a:defRPr/>
            </a:pPr>
            <a:endParaRPr lang="ru-RU" b="1" spc="100" dirty="0">
              <a:solidFill>
                <a:srgbClr val="5B5B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097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Divchur\Downloads\mus_ref_6 (5).png"/>
          <p:cNvPicPr>
            <a:picLocks noChangeArrowheads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107504" y="642736"/>
            <a:ext cx="4680000" cy="5570573"/>
          </a:xfrm>
          <a:prstGeom prst="rect">
            <a:avLst/>
          </a:prstGeom>
          <a:noFill/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551678DA-71B8-4158-BEB7-A84F3FF2496C}"/>
              </a:ext>
            </a:extLst>
          </p:cNvPr>
          <p:cNvSpPr/>
          <p:nvPr/>
        </p:nvSpPr>
        <p:spPr>
          <a:xfrm>
            <a:off x="251520" y="5733256"/>
            <a:ext cx="8712968" cy="96010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DEC1887F-F563-44B6-AE30-9FDF118DF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0010" y="3454963"/>
            <a:ext cx="5337683" cy="112677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DFDAFA29-17E0-437B-B47E-507C63216112}"/>
              </a:ext>
            </a:extLst>
          </p:cNvPr>
          <p:cNvSpPr/>
          <p:nvPr/>
        </p:nvSpPr>
        <p:spPr>
          <a:xfrm>
            <a:off x="269420" y="1720163"/>
            <a:ext cx="20154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1400" b="1" spc="133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Межбюджетные трансферты ВСЕГО*</a:t>
            </a:r>
            <a:endParaRPr lang="ru-RU" sz="1400" b="1" spc="133" dirty="0">
              <a:solidFill>
                <a:prstClr val="black">
                  <a:lumMod val="65000"/>
                  <a:lumOff val="3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8B555025-99FF-41E0-B8C7-FEC7B010BED4}"/>
              </a:ext>
            </a:extLst>
          </p:cNvPr>
          <p:cNvSpPr/>
          <p:nvPr/>
        </p:nvSpPr>
        <p:spPr>
          <a:xfrm>
            <a:off x="233266" y="3905945"/>
            <a:ext cx="1866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1400" b="1" spc="133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Целевые трансферты из областного бюджета</a:t>
            </a:r>
            <a:endParaRPr lang="ru-RU" sz="1400" b="1" spc="133" dirty="0">
              <a:solidFill>
                <a:prstClr val="black">
                  <a:lumMod val="65000"/>
                  <a:lumOff val="3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B0CFEAA9-08C1-406E-B0BB-6A10659F52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0964" y="3345771"/>
            <a:ext cx="5010451" cy="1057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A5FB8B0-4F2C-43B3-A285-5F2CE6C2F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9755" y="3342587"/>
            <a:ext cx="5108084" cy="10783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648270BF-44F3-4E18-8429-EC2297FB7B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6289" y="3348782"/>
            <a:ext cx="5132483" cy="108346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AE3390D4-7AF5-4C76-BD9F-E5128C3936CF}"/>
              </a:ext>
            </a:extLst>
          </p:cNvPr>
          <p:cNvSpPr/>
          <p:nvPr/>
        </p:nvSpPr>
        <p:spPr>
          <a:xfrm>
            <a:off x="3405277" y="1011775"/>
            <a:ext cx="1529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400" b="1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2022 год</a:t>
            </a:r>
          </a:p>
          <a:p>
            <a:pPr algn="ctr" defTabSz="914377"/>
            <a:r>
              <a:rPr lang="ru-RU" sz="1400" b="1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b="1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1400" b="1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чтение)</a:t>
            </a:r>
            <a:endParaRPr lang="ru-RU" sz="14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41532AD1-9BC5-4BBB-BC44-F03F1FD07B29}"/>
              </a:ext>
            </a:extLst>
          </p:cNvPr>
          <p:cNvSpPr/>
          <p:nvPr/>
        </p:nvSpPr>
        <p:spPr>
          <a:xfrm>
            <a:off x="4806500" y="1025789"/>
            <a:ext cx="1466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400" b="1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2023 год </a:t>
            </a:r>
          </a:p>
          <a:p>
            <a:pPr algn="ctr" defTabSz="914377"/>
            <a:r>
              <a:rPr lang="ru-RU" sz="1400" b="1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(проект)</a:t>
            </a:r>
            <a:endParaRPr lang="ru-RU" sz="14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E4A67B8B-2CE5-4FBF-B5A7-7A284A7B7017}"/>
              </a:ext>
            </a:extLst>
          </p:cNvPr>
          <p:cNvSpPr/>
          <p:nvPr/>
        </p:nvSpPr>
        <p:spPr>
          <a:xfrm>
            <a:off x="6123705" y="1020215"/>
            <a:ext cx="1576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400" b="1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2024 год</a:t>
            </a:r>
          </a:p>
          <a:p>
            <a:pPr algn="ctr" defTabSz="914377"/>
            <a:r>
              <a:rPr lang="ru-RU" sz="1400" b="1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(проект)</a:t>
            </a:r>
            <a:endParaRPr lang="ru-RU" sz="14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191F29B7-964F-4D95-9941-C9A9B2843207}"/>
              </a:ext>
            </a:extLst>
          </p:cNvPr>
          <p:cNvSpPr/>
          <p:nvPr/>
        </p:nvSpPr>
        <p:spPr>
          <a:xfrm>
            <a:off x="7536882" y="1011423"/>
            <a:ext cx="1765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400" b="1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2025 год</a:t>
            </a:r>
          </a:p>
          <a:p>
            <a:pPr algn="ctr" defTabSz="914377"/>
            <a:r>
              <a:rPr lang="ru-RU" sz="1400" b="1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(проект)</a:t>
            </a:r>
            <a:endParaRPr lang="ru-RU" sz="14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36C7C92E-0E4B-4580-935A-FAAFDA337F03}"/>
              </a:ext>
            </a:extLst>
          </p:cNvPr>
          <p:cNvSpPr/>
          <p:nvPr/>
        </p:nvSpPr>
        <p:spPr>
          <a:xfrm>
            <a:off x="243832" y="917071"/>
            <a:ext cx="1951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1600" b="1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тыс. рублей</a:t>
            </a:r>
            <a:endParaRPr lang="ru-RU" sz="16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B86720E6-3DFA-493F-987B-92FAFB77B2C3}"/>
              </a:ext>
            </a:extLst>
          </p:cNvPr>
          <p:cNvSpPr/>
          <p:nvPr/>
        </p:nvSpPr>
        <p:spPr>
          <a:xfrm>
            <a:off x="3390904" y="1981234"/>
            <a:ext cx="1466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600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4 074 510,0</a:t>
            </a:r>
            <a:endParaRPr lang="ru-RU" sz="16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22F0E7A4-FB83-4376-A75D-75537101D959}"/>
              </a:ext>
            </a:extLst>
          </p:cNvPr>
          <p:cNvSpPr/>
          <p:nvPr/>
        </p:nvSpPr>
        <p:spPr>
          <a:xfrm>
            <a:off x="3409966" y="4187868"/>
            <a:ext cx="1419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600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3 731 922,7</a:t>
            </a:r>
            <a:endParaRPr lang="ru-RU" sz="16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0B268A59-E0CF-420B-8EB4-BFF54550BF70}"/>
              </a:ext>
            </a:extLst>
          </p:cNvPr>
          <p:cNvSpPr/>
          <p:nvPr/>
        </p:nvSpPr>
        <p:spPr>
          <a:xfrm>
            <a:off x="4857750" y="1973425"/>
            <a:ext cx="14424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600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3 827 169,8</a:t>
            </a:r>
            <a:endParaRPr lang="ru-RU" sz="16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82EA24F9-D412-497D-A670-39BD93506BF3}"/>
              </a:ext>
            </a:extLst>
          </p:cNvPr>
          <p:cNvSpPr/>
          <p:nvPr/>
        </p:nvSpPr>
        <p:spPr>
          <a:xfrm>
            <a:off x="4829176" y="4180059"/>
            <a:ext cx="1471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600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3 471 927,0</a:t>
            </a:r>
            <a:endParaRPr lang="ru-RU" sz="16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E86F8F66-69C1-4CE5-8EEF-DBEE4EE56376}"/>
              </a:ext>
            </a:extLst>
          </p:cNvPr>
          <p:cNvSpPr/>
          <p:nvPr/>
        </p:nvSpPr>
        <p:spPr>
          <a:xfrm>
            <a:off x="6156177" y="1962184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600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3 779 553,0</a:t>
            </a:r>
            <a:endParaRPr lang="ru-RU" sz="16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FDF63252-13B9-4031-88E5-BC242F3ECD95}"/>
              </a:ext>
            </a:extLst>
          </p:cNvPr>
          <p:cNvSpPr/>
          <p:nvPr/>
        </p:nvSpPr>
        <p:spPr>
          <a:xfrm>
            <a:off x="6156176" y="4178343"/>
            <a:ext cx="1440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600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3 599 708,5</a:t>
            </a:r>
            <a:endParaRPr lang="ru-RU" sz="16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5C362C0F-6768-4A21-9B5E-66B9F6867E12}"/>
              </a:ext>
            </a:extLst>
          </p:cNvPr>
          <p:cNvSpPr/>
          <p:nvPr/>
        </p:nvSpPr>
        <p:spPr>
          <a:xfrm>
            <a:off x="7596336" y="1964404"/>
            <a:ext cx="1547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600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2 892 737,4</a:t>
            </a:r>
            <a:endParaRPr lang="ru-RU" sz="16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ADF9E3E7-829B-4A8A-B0A7-E047B90E8AE7}"/>
              </a:ext>
            </a:extLst>
          </p:cNvPr>
          <p:cNvSpPr/>
          <p:nvPr/>
        </p:nvSpPr>
        <p:spPr>
          <a:xfrm>
            <a:off x="7668344" y="4180561"/>
            <a:ext cx="1475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600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2 712 892,9</a:t>
            </a:r>
            <a:endParaRPr lang="ru-RU" sz="16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22F0E7A4-FB83-4376-A75D-75537101D959}"/>
              </a:ext>
            </a:extLst>
          </p:cNvPr>
          <p:cNvSpPr/>
          <p:nvPr/>
        </p:nvSpPr>
        <p:spPr>
          <a:xfrm>
            <a:off x="3419475" y="3049469"/>
            <a:ext cx="1409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600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342 587,3</a:t>
            </a:r>
            <a:endParaRPr lang="ru-RU" sz="16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82EA24F9-D412-497D-A670-39BD93506BF3}"/>
              </a:ext>
            </a:extLst>
          </p:cNvPr>
          <p:cNvSpPr/>
          <p:nvPr/>
        </p:nvSpPr>
        <p:spPr>
          <a:xfrm>
            <a:off x="4867276" y="3051185"/>
            <a:ext cx="1323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600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355 242,7</a:t>
            </a:r>
            <a:endParaRPr lang="ru-RU" sz="16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FDF63252-13B9-4031-88E5-BC242F3ECD95}"/>
              </a:ext>
            </a:extLst>
          </p:cNvPr>
          <p:cNvSpPr/>
          <p:nvPr/>
        </p:nvSpPr>
        <p:spPr>
          <a:xfrm>
            <a:off x="6228184" y="3049469"/>
            <a:ext cx="1222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600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179 844,5</a:t>
            </a:r>
            <a:endParaRPr lang="ru-RU" sz="16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ADF9E3E7-829B-4A8A-B0A7-E047B90E8AE7}"/>
              </a:ext>
            </a:extLst>
          </p:cNvPr>
          <p:cNvSpPr/>
          <p:nvPr/>
        </p:nvSpPr>
        <p:spPr>
          <a:xfrm>
            <a:off x="7668344" y="3051688"/>
            <a:ext cx="1246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600" spc="133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179 844,5</a:t>
            </a:r>
            <a:endParaRPr lang="ru-RU" sz="1600" spc="133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8B555025-99FF-41E0-B8C7-FEC7B010BED4}"/>
              </a:ext>
            </a:extLst>
          </p:cNvPr>
          <p:cNvSpPr/>
          <p:nvPr/>
        </p:nvSpPr>
        <p:spPr>
          <a:xfrm>
            <a:off x="270589" y="3093920"/>
            <a:ext cx="18809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1400" b="1" spc="133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ДОТАЦИИ</a:t>
            </a:r>
            <a:endParaRPr lang="ru-RU" sz="1400" b="1" spc="133" dirty="0">
              <a:solidFill>
                <a:prstClr val="black">
                  <a:lumMod val="65000"/>
                  <a:lumOff val="3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1364" y="2677178"/>
            <a:ext cx="10767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1200" b="1" spc="133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из них:</a:t>
            </a:r>
            <a:endParaRPr lang="ru-RU" sz="1200" b="1" spc="133" dirty="0">
              <a:solidFill>
                <a:prstClr val="black">
                  <a:lumMod val="65000"/>
                  <a:lumOff val="3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3A1C0AFC-D6B0-43C8-A85A-A081517592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130"/>
            <a:ext cx="112085" cy="68611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3528" y="5805264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ru-RU" sz="1400" b="1" dirty="0" smtClean="0">
                <a:solidFill>
                  <a:srgbClr val="4472C4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* Объем межбюджетных трансфертов будет уточнен ко второму чтению проекта бюджета района по результатам рассмотрения проекта областного бюджета </a:t>
            </a:r>
            <a:br>
              <a:rPr lang="ru-RU" sz="1400" b="1" dirty="0" smtClean="0">
                <a:solidFill>
                  <a:srgbClr val="4472C4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4472C4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на Законодательном Собрании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40152" y="116632"/>
            <a:ext cx="289628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9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9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9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9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2F8A72EA-95D7-4E51-90F9-09CAB3D44E5E}"/>
              </a:ext>
            </a:extLst>
          </p:cNvPr>
          <p:cNvSpPr/>
          <p:nvPr/>
        </p:nvSpPr>
        <p:spPr>
          <a:xfrm>
            <a:off x="179512" y="620688"/>
            <a:ext cx="876574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lnSpc>
                <a:spcPct val="90000"/>
              </a:lnSpc>
              <a:defRPr/>
            </a:pPr>
            <a:r>
              <a:rPr lang="ru-RU" b="1" spc="100" dirty="0" smtClean="0">
                <a:solidFill>
                  <a:srgbClr val="5B5B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БЕЗВОЗМЕЗДНЫЕ ПОСТУПЛЕНИЯ</a:t>
            </a:r>
            <a:r>
              <a:rPr lang="en-US" b="1" spc="100" dirty="0" smtClean="0">
                <a:solidFill>
                  <a:srgbClr val="5B5B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spc="100" dirty="0" smtClean="0">
                <a:solidFill>
                  <a:srgbClr val="5B5B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ИЗ ОБЛАСТНОГО БЮДЖЕТА</a:t>
            </a:r>
            <a:endParaRPr lang="ru-RU" b="1" spc="100" dirty="0">
              <a:solidFill>
                <a:srgbClr val="5B5B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498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405" y="548680"/>
            <a:ext cx="85388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Крупнейшие налогоплательщики Белокалитвинского района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2564904"/>
            <a:ext cx="4714908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ООО «Шахтоуправление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Садкинское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3728" y="3356992"/>
            <a:ext cx="4714908" cy="571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ООО «Алунекст»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4149080"/>
            <a:ext cx="4714908" cy="5715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ООО «БК-Алпроф»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4941168"/>
            <a:ext cx="4714908" cy="571504"/>
          </a:xfrm>
          <a:prstGeom prst="roundRect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ЗАО «Феррум»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5733256"/>
            <a:ext cx="4714908" cy="571504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ООО «СБП-Регион»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08" y="1857364"/>
            <a:ext cx="4714908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АО «Алюминий металлург Русс»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Bud6\Рабочий стол\БЮДЖЕТ для граждан 2018\30645147.6ygcqxqf8b.W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857760"/>
            <a:ext cx="2285984" cy="148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Bud6\Рабочий стол\БЮДЖЕТ для граждан 2018\c2RlbGFub3VuYXMucnUvdXBsb2Fkcy85LzEvOTEyMTQwOTg0Njc3Ml9vcmlnLmpwZWc_X19pZD01MjU4OA=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357562"/>
            <a:ext cx="228598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Bud6\Рабочий стол\БЮДЖЕТ для граждан 2018\IMG_2786-1024x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57760"/>
            <a:ext cx="219918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Bud6\Рабочий стол\БЮДЖЕТ для граждан 2018\DSC08016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2143107" cy="171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Bud6\Рабочий стол\БЮДЖЕТ для граждан 2018\img_08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85926"/>
            <a:ext cx="2143108" cy="157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Documents and Settings\Bud6\Рабочий стол\БЮДЖЕТ для граждан 2018\3528_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1785926"/>
            <a:ext cx="228598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38465"/>
            <a:ext cx="571504" cy="66040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isc_D\мои документы\КАРТИНКА БЮДЖ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643997" cy="41764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620688"/>
            <a:ext cx="878497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Собственные доходы консолидированного бюджета и бюджета района, тыс. рублей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45" y="146470"/>
            <a:ext cx="571504" cy="660403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67544" y="836712"/>
          <a:ext cx="835824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402"/>
            <a:ext cx="571504" cy="660403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06336388"/>
              </p:ext>
            </p:extLst>
          </p:nvPr>
        </p:nvGraphicFramePr>
        <p:xfrm>
          <a:off x="179512" y="764704"/>
          <a:ext cx="878497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avatars.dzeninfra.ru/get-zen_doc/225409/pub_5bd994585a0bad00ab472fff_5bd99ff76d8d6e00aaafad74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52549"/>
            <a:ext cx="8671173" cy="43086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64288" y="1556792"/>
            <a:ext cx="171451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79512" y="1988840"/>
          <a:ext cx="87849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58" y="642918"/>
            <a:ext cx="8429684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поступлений налога на совокупный доход в бюджет Белокалитвинского района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30037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s://oilazs.ru/wp-content/uploads/2021/11/Prodat-topl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1"/>
            <a:ext cx="8820472" cy="4248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642918"/>
            <a:ext cx="842968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поступлений в бюджет </a:t>
            </a:r>
          </a:p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по подакцизным товарам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(акцизы на нефтепродукты, тыс. рублей)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98402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79512" y="1988840"/>
          <a:ext cx="8784976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2143140" cy="500066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аппарата управления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357430"/>
            <a:ext cx="2143140" cy="1143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714488"/>
            <a:ext cx="2143140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муниципальных учреждений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500298" y="3643314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571876"/>
            <a:ext cx="2214578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инвестиции в муниципальную собственность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14612" y="1142984"/>
            <a:ext cx="4714908" cy="500066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органов местного самоуправления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264 работников органов местного самоуправления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86710" y="1142984"/>
            <a:ext cx="1143008" cy="500066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198 689,3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71800" y="1700808"/>
            <a:ext cx="4643470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107 муниципальных учреждений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86710" y="1714488"/>
            <a:ext cx="1143008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2 117 354,5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6050" y="2357430"/>
            <a:ext cx="4643470" cy="1143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Ветераны труда, труженики тыла, граждане, пострадавшие от политических репрессий, малоимущие семьи и одиноко проживающие граждане, многодетные семьи, дети сироты и дети, оставшиеся без попечения родителей, молодые семьи, граждане, работающие и проживающие в сельской местности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86710" y="2357430"/>
            <a:ext cx="1143008" cy="1143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1 535 586,7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57488" y="3571876"/>
            <a:ext cx="4572032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Капитальный ремонт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786710" y="3571876"/>
            <a:ext cx="1143008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2 356,6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4282" y="4214818"/>
            <a:ext cx="7215238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юридическим лицам (за исключением муниципальных учреждений), индивидуальным  предпринимателям, физическим лицам)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786710" y="4214818"/>
            <a:ext cx="1143008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26 561,5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7500958" y="121442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2428860" y="121442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2428860" y="1785926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7500958" y="1785926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2428860" y="264318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7500958" y="2786058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7500958" y="3643314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7500958" y="4286256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14282" y="6357958"/>
            <a:ext cx="7215238" cy="3571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расходные обязательства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4282" y="4714884"/>
            <a:ext cx="2214578" cy="428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Дорожное хозяйство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786710" y="6357958"/>
            <a:ext cx="1143008" cy="3571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73 722,0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843808" y="4725144"/>
            <a:ext cx="4571462" cy="428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Капитальный ремонт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786710" y="4714884"/>
            <a:ext cx="1143008" cy="428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69 472,7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36598" y="5214950"/>
            <a:ext cx="7215238" cy="571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 на исполнение своих полномочий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4282" y="5857892"/>
            <a:ext cx="7215238" cy="428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Резервный фонд Администрации Белокалитвинского района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786710" y="5857892"/>
            <a:ext cx="1143008" cy="428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7 000,0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786710" y="5214950"/>
            <a:ext cx="1143008" cy="50006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342 385,5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2500298" y="478632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7500958" y="478632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7500958" y="5357826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7500958" y="5929330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7500958" y="6357958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18" y="114334"/>
            <a:ext cx="556393" cy="642942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42844" y="714356"/>
            <a:ext cx="876130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 2023 год, тыс. рублей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_Колесникова на Bud5\БЮДЖЕТ для граждан\Бюджет 2023-2024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2204864"/>
            <a:ext cx="8748464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формирования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проекта бюджета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год и на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период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 и 2025 годов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7936"/>
            <a:ext cx="571504" cy="660403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550366742"/>
              </p:ext>
            </p:extLst>
          </p:nvPr>
        </p:nvGraphicFramePr>
        <p:xfrm>
          <a:off x="0" y="692696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2696"/>
            <a:ext cx="87868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</a:p>
          <a:p>
            <a:pPr algn="ctr"/>
            <a:r>
              <a:rPr lang="ru-RU" sz="2400" b="1" dirty="0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муниципальных учреждений</a:t>
            </a:r>
          </a:p>
          <a:p>
            <a:pPr algn="ctr"/>
            <a:r>
              <a:rPr lang="ru-RU" sz="2400" b="1" dirty="0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2023 год</a:t>
            </a:r>
            <a:endParaRPr lang="ru-RU" sz="2400" b="1" dirty="0">
              <a:ln w="0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962" y="133838"/>
            <a:ext cx="571504" cy="660403"/>
          </a:xfrm>
          <a:prstGeom prst="rect">
            <a:avLst/>
          </a:prstGeom>
        </p:spPr>
      </p:pic>
      <p:sp>
        <p:nvSpPr>
          <p:cNvPr id="13" name="Пятиугольник 12"/>
          <p:cNvSpPr/>
          <p:nvPr/>
        </p:nvSpPr>
        <p:spPr>
          <a:xfrm>
            <a:off x="251520" y="1916832"/>
            <a:ext cx="4608512" cy="12961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107 муниципальных учреждений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(более 3,5 тысяч работников)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2 117 354,5 тыс. рублей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51520" y="3356992"/>
            <a:ext cx="4608512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104 бюджетных учреждений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2 046 039,9 тыс. рублей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4535488" y="4293096"/>
            <a:ext cx="4429000" cy="10801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казенного учреждения 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26 019,1 тыс. рублей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4535488" y="5517232"/>
            <a:ext cx="4429000" cy="10801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автономных учреждений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45 295,5 тыс. рублей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Bud5\Desktop\ФОТКИ 2019\hBYWq8RzZh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4248472" cy="2335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16832"/>
            <a:ext cx="3965699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Документы_Колесникова на Bud5\БЮДЖЕТ для граждан\Бюджет 2023-2024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505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908720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</a:p>
          <a:p>
            <a:pPr algn="ctr"/>
            <a:r>
              <a:rPr lang="ru-RU" sz="2800" b="1" cap="none" spc="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800" b="1" cap="none" spc="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800" b="1" cap="none" spc="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2974"/>
            <a:ext cx="571504" cy="660403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241402321"/>
              </p:ext>
            </p:extLst>
          </p:nvPr>
        </p:nvGraphicFramePr>
        <p:xfrm>
          <a:off x="323528" y="1916832"/>
          <a:ext cx="85324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95736" y="270892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>
                  <a:solidFill>
                    <a:srgbClr val="0000FF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ln>
                <a:solidFill>
                  <a:srgbClr val="0000FF"/>
                </a:solidFill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_Колесникова на Bud5\БЮДЖЕТ для граждан\Бюджет 2023-2024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03" y="98402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5616" y="188640"/>
            <a:ext cx="82089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</a:t>
            </a:r>
          </a:p>
          <a:p>
            <a:endParaRPr lang="ru-RU" sz="2400" b="1" cap="all" spc="0" dirty="0">
              <a:ln w="0">
                <a:noFill/>
              </a:ln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493695575"/>
              </p:ext>
            </p:extLst>
          </p:nvPr>
        </p:nvGraphicFramePr>
        <p:xfrm>
          <a:off x="107504" y="836712"/>
          <a:ext cx="892899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_Колесникова на Bud5\БЮДЖЕТ для граждан\Бюджет 2023-2024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507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188640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в 2023 году (тыс. рублей)</a:t>
            </a:r>
            <a:endParaRPr lang="ru-RU" sz="2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" y="142864"/>
            <a:ext cx="571504" cy="571479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4115660450"/>
              </p:ext>
            </p:extLst>
          </p:nvPr>
        </p:nvGraphicFramePr>
        <p:xfrm>
          <a:off x="827584" y="836712"/>
          <a:ext cx="813690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_Колесникова на Bud5\БЮДЖЕТ для граждан\Бюджет 2023-2024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909" y="0"/>
            <a:ext cx="923141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692696"/>
            <a:ext cx="730932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 социальную сферу в 2023 году в общем объеме расходов 84,7% , из них:</a:t>
            </a:r>
            <a:endParaRPr lang="ru-RU" sz="2400" dirty="0">
              <a:ln w="18415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70" y="118924"/>
            <a:ext cx="571504" cy="571479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="" xmlns:p14="http://schemas.microsoft.com/office/powerpoint/2010/main" val="2801858168"/>
              </p:ext>
            </p:extLst>
          </p:nvPr>
        </p:nvGraphicFramePr>
        <p:xfrm>
          <a:off x="827584" y="1628800"/>
          <a:ext cx="8082911" cy="4992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на обеспечение деятельности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аппарата управления</a:t>
            </a:r>
            <a:endParaRPr lang="ru-RU" sz="2800" b="1" cap="all" dirty="0">
              <a:ln w="90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8402"/>
            <a:ext cx="571504" cy="660403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94588873"/>
              </p:ext>
            </p:extLst>
          </p:nvPr>
        </p:nvGraphicFramePr>
        <p:xfrm>
          <a:off x="251520" y="1772816"/>
          <a:ext cx="43204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788023" y="4367677"/>
            <a:ext cx="3924717" cy="2369231"/>
            <a:chOff x="611786" y="2520287"/>
            <a:chExt cx="3708693" cy="222521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11786" y="2520287"/>
              <a:ext cx="3708693" cy="2225215"/>
            </a:xfrm>
            <a:prstGeom prst="rect">
              <a:avLst/>
            </a:prstGeom>
            <a:gradFill flip="none" rotWithShape="0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tx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611786" y="2520287"/>
              <a:ext cx="3708693" cy="2225215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rgbClr val="FFCCFF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</a:gradFill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n>
                    <a:solidFill>
                      <a:schemeClr val="accent3">
                        <a:lumMod val="75000"/>
                      </a:schemeClr>
                    </a:solidFill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2023 год –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n>
                    <a:solidFill>
                      <a:schemeClr val="accent3">
                        <a:lumMod val="75000"/>
                      </a:schemeClr>
                    </a:solidFill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198 689,3 тыс. рублей или 4,5% </a:t>
              </a:r>
              <a:endParaRPr lang="ru-RU" sz="2800" b="1" kern="12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C:\Users\Bud5\Desktop\ФОТКИ 2019\DSC_00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432262"/>
            <a:ext cx="3888431" cy="2021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916833"/>
            <a:ext cx="388843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depositphotos_63268267-stock-illustration-globe-books-and-feath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422244244"/>
              </p:ext>
            </p:extLst>
          </p:nvPr>
        </p:nvGraphicFramePr>
        <p:xfrm>
          <a:off x="142844" y="2143116"/>
          <a:ext cx="857252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7158" y="785794"/>
            <a:ext cx="8358246" cy="1384995"/>
          </a:xfrm>
          <a:prstGeom prst="rect">
            <a:avLst/>
          </a:prstGeom>
          <a:solidFill>
            <a:schemeClr val="tx2">
              <a:lumMod val="85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Белокалитвинского района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образование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0"/>
            <a:ext cx="571504" cy="6604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24328" y="2132856"/>
            <a:ext cx="1440160" cy="470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16633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99272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072494" cy="7858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книги-1076161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07145"/>
            <a:ext cx="432730" cy="50004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7022959"/>
              </p:ext>
            </p:extLst>
          </p:nvPr>
        </p:nvGraphicFramePr>
        <p:xfrm>
          <a:off x="571472" y="1842665"/>
          <a:ext cx="8001056" cy="475468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511838"/>
                <a:gridCol w="2489218"/>
              </a:tblGrid>
              <a:tr h="9481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</a:t>
                      </a:r>
                      <a:r>
                        <a:rPr lang="ru-RU" sz="24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на образования</a:t>
                      </a:r>
                      <a:endParaRPr lang="ru-RU" sz="2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82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дошкольного образования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486 582,7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37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общего образования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971 714,2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05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дополнительного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176 893,6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877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</a:t>
                      </a:r>
                      <a:r>
                        <a:rPr lang="ru-RU" sz="24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889,4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05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72 119,9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714356"/>
            <a:ext cx="792961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ОСНОВНЫЕ НАПРАВЛЕНИЯ РАСХОДОВ В СФЕРЕ ОБРАЗОВАНИЯ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603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7829576" cy="214314"/>
          </a:xfrm>
        </p:spPr>
        <p:txBody>
          <a:bodyPr>
            <a:noAutofit/>
          </a:bodyPr>
          <a:lstStyle/>
          <a:p>
            <a:pPr lvl="0" algn="r"/>
            <a:r>
              <a:rPr lang="ru-RU" sz="1400" b="1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51520" y="1714292"/>
            <a:ext cx="8401080" cy="64294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i="1" u="sng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38 ♦ общеобразовательных организаций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48 ♦ дошкольных образовательных организаций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10 ♦ учреждений дополнительного образования детей, в том числе 4 детских школы искусств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1 ♦ Центр психолого-педагогической, медицинской и социальной помощи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1 ♦ Информационный методический центр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1 ♦ Центр бухгалтерског</a:t>
            </a:r>
            <a:r>
              <a:rPr lang="ru-RU" sz="28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о обслуживания</a:t>
            </a:r>
            <a:endParaRPr lang="ru-RU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FF00FF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71480"/>
            <a:ext cx="5357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432729" cy="5000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736514"/>
            <a:ext cx="8872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B423BF"/>
                </a:solidFill>
                <a:latin typeface="Arial Black" pitchFamily="34" charset="0"/>
              </a:rPr>
              <a:t>Муниципальные бюджетные образовательные учреждения Белокалитвинского района</a:t>
            </a:r>
            <a:endParaRPr lang="ru-RU" sz="2800" dirty="0">
              <a:solidFill>
                <a:srgbClr val="B423BF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879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7829576" cy="214314"/>
          </a:xfrm>
        </p:spPr>
        <p:txBody>
          <a:bodyPr>
            <a:noAutofit/>
          </a:bodyPr>
          <a:lstStyle/>
          <a:p>
            <a:pPr lvl="0" algn="r"/>
            <a:r>
              <a:rPr lang="ru-RU" sz="1400" b="1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71480"/>
            <a:ext cx="5357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32729" cy="5000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692696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ru-RU" sz="2400" b="1" spc="100" dirty="0" smtClean="0">
                <a:ln>
                  <a:solidFill>
                    <a:srgbClr val="6699FF"/>
                  </a:solidFill>
                </a:ln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ПРИОРИТЕТНЫЕ НАПРАВЛЕНИЯ </a:t>
            </a:r>
          </a:p>
          <a:p>
            <a:pPr algn="ctr" defTabSz="457189">
              <a:defRPr/>
            </a:pPr>
            <a:r>
              <a:rPr lang="ru-RU" sz="2400" b="1" spc="100" dirty="0" smtClean="0">
                <a:ln>
                  <a:solidFill>
                    <a:srgbClr val="6699FF"/>
                  </a:solidFill>
                </a:ln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СФЕРЕ ОБРАЗОВАНИЯ </a:t>
            </a:r>
          </a:p>
          <a:p>
            <a:pPr algn="ctr" defTabSz="457189">
              <a:defRPr/>
            </a:pPr>
            <a:r>
              <a:rPr lang="ru-RU" sz="2000" b="1" spc="100" dirty="0" smtClean="0">
                <a:ln>
                  <a:solidFill>
                    <a:srgbClr val="6699FF"/>
                  </a:solidFill>
                </a:ln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 счет привлечения средств</a:t>
            </a:r>
          </a:p>
          <a:p>
            <a:pPr algn="ctr" defTabSz="457189">
              <a:defRPr/>
            </a:pPr>
            <a:r>
              <a:rPr lang="ru-RU" sz="2000" b="1" spc="100" dirty="0" smtClean="0">
                <a:ln>
                  <a:solidFill>
                    <a:srgbClr val="6699FF"/>
                  </a:solidFill>
                </a:ln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федерального и областного бюджетов)</a:t>
            </a:r>
          </a:p>
        </p:txBody>
      </p:sp>
      <p:pic>
        <p:nvPicPr>
          <p:cNvPr id="17" name="Рисунок 16" descr="otziv_1512136548_obed_sreda_3_nedel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071942"/>
            <a:ext cx="3929090" cy="2643206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orthographicFront"/>
            <a:lightRig rig="twoPt" dir="t"/>
          </a:scene3d>
          <a:sp3d prstMaterial="flat"/>
        </p:spPr>
      </p:pic>
      <p:sp>
        <p:nvSpPr>
          <p:cNvPr id="13" name="Блок-схема: знак завершения 12"/>
          <p:cNvSpPr/>
          <p:nvPr/>
        </p:nvSpPr>
        <p:spPr>
          <a:xfrm>
            <a:off x="3428992" y="4214818"/>
            <a:ext cx="5715008" cy="2500330"/>
          </a:xfrm>
          <a:prstGeom prst="flowChartTerminator">
            <a:avLst/>
          </a:prstGeom>
          <a:solidFill>
            <a:srgbClr val="CCFF99"/>
          </a:solidFill>
          <a:ln/>
          <a:effectLst>
            <a:outerShdw blurRad="63500" dist="25400" dir="5400000" rotWithShape="0">
              <a:srgbClr val="000000">
                <a:alpha val="43137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ПИТАНИЕ ОБУЧАЮЩИХСЯ 1-4 КЛАССОВ В ШКОЛАХ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2023 год – 37 446,3 тыс. рублей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2024 год – 38 485,3 тыс. рублей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2025 год – 6 572,5 тыс. рублей</a:t>
            </a:r>
            <a:endParaRPr lang="ru-RU" sz="1600" b="1" dirty="0" smtClean="0">
              <a:ln w="18415" cmpd="sng">
                <a:solidFill>
                  <a:srgbClr val="6699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8" name="Рисунок 17" descr="scale_120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2132490"/>
            <a:ext cx="3786214" cy="22252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Блок-схема: знак завершения 9"/>
          <p:cNvSpPr/>
          <p:nvPr/>
        </p:nvSpPr>
        <p:spPr>
          <a:xfrm>
            <a:off x="0" y="2143116"/>
            <a:ext cx="5572131" cy="2143140"/>
          </a:xfrm>
          <a:prstGeom prst="flowChartTerminator">
            <a:avLst/>
          </a:prstGeom>
          <a:solidFill>
            <a:srgbClr val="FFFF66"/>
          </a:solidFill>
          <a:ln/>
          <a:effectLst>
            <a:outerShdw blurRad="63500" dist="25400" dir="5400000" rotWithShape="0">
              <a:srgbClr val="000000">
                <a:alpha val="43137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ВЫПЛАТЫ ПЕДАГОГЧЕСКИМ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РАБОТНИКАМ ЗА КЛАССНОЕ РУКОВОДСТВО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6699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2023 году – 41 776,3 тыс. рублей</a:t>
            </a:r>
            <a:endParaRPr lang="ru-RU" sz="1600" b="1" dirty="0" smtClean="0">
              <a:ln w="18415" cmpd="sng">
                <a:solidFill>
                  <a:srgbClr val="6699FF"/>
                </a:solidFill>
                <a:prstDash val="solid"/>
              </a:ln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ln>
                <a:solidFill>
                  <a:srgbClr val="00CC99"/>
                </a:solidFill>
              </a:ln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spcAft>
                <a:spcPts val="0"/>
              </a:spcAft>
            </a:pPr>
            <a:endParaRPr lang="ru-RU" sz="1600" dirty="0" smtClean="0">
              <a:ln>
                <a:solidFill>
                  <a:srgbClr val="00CC99"/>
                </a:solidFill>
              </a:ln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87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548680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cap="none" spc="0" dirty="0" smtClean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проекта </a:t>
            </a:r>
            <a:r>
              <a:rPr lang="ru-RU" sz="2400" b="1" dirty="0" smtClean="0">
                <a:ln w="3175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Белокалитвинского района</a:t>
            </a:r>
            <a:r>
              <a:rPr lang="ru-RU" sz="2400" b="1" cap="none" spc="0" dirty="0" smtClean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20</a:t>
            </a:r>
            <a:r>
              <a:rPr lang="en-US" sz="2400" b="1" cap="none" spc="0" dirty="0" smtClean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cap="none" spc="0" dirty="0" smtClean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год </a:t>
            </a:r>
          </a:p>
          <a:p>
            <a:pPr algn="ctr"/>
            <a:r>
              <a:rPr lang="ru-RU" sz="2400" b="1" cap="none" spc="0" dirty="0" smtClean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2024 и 2025 годов</a:t>
            </a:r>
            <a:endParaRPr lang="ru-RU" sz="2400" b="1" cap="none" spc="0" dirty="0">
              <a:ln w="317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792" y="98402"/>
            <a:ext cx="571504" cy="660403"/>
          </a:xfrm>
          <a:prstGeom prst="rect">
            <a:avLst/>
          </a:prstGeom>
        </p:spPr>
      </p:pic>
      <p:sp>
        <p:nvSpPr>
          <p:cNvPr id="16" name="Пятиугольник 15"/>
          <p:cNvSpPr/>
          <p:nvPr/>
        </p:nvSpPr>
        <p:spPr>
          <a:xfrm>
            <a:off x="251520" y="1844824"/>
            <a:ext cx="8712968" cy="648072"/>
          </a:xfrm>
          <a:prstGeom prst="homePlate">
            <a:avLst/>
          </a:prstGeom>
          <a:gradFill>
            <a:gsLst>
              <a:gs pos="0">
                <a:schemeClr val="bg2">
                  <a:shade val="40000"/>
                  <a:satMod val="150000"/>
                </a:schemeClr>
              </a:gs>
              <a:gs pos="30000">
                <a:schemeClr val="bg2">
                  <a:shade val="60000"/>
                  <a:satMod val="150000"/>
                </a:schemeClr>
              </a:gs>
              <a:gs pos="100000">
                <a:schemeClr val="bg2">
                  <a:tint val="83000"/>
                  <a:satMod val="200000"/>
                </a:schemeClr>
              </a:gs>
            </a:gsLst>
            <a:lin ang="130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Адаптация экономики к новым геополитическим условиям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251520" y="4293096"/>
            <a:ext cx="8712968" cy="576064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потенциала местного бюджета как бюджета развития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251520" y="2636912"/>
            <a:ext cx="8640960" cy="648072"/>
          </a:xfrm>
          <a:prstGeom prst="homePlate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 - реализация  региональных проектов в рамках Указов Президента Российской Федерации от 07.05.2018 года № 204 и от 21.07.2020 № 474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251520" y="5085184"/>
            <a:ext cx="8712968" cy="6480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из областного бюджета будут уточнены в соответствии с проектом областного бюджета  на 2023 – 2025 годы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251520" y="5949280"/>
            <a:ext cx="8712968" cy="64807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о мерах по социально-экономическому развитию и оздоровлению муниципальных финансов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251520" y="3429000"/>
            <a:ext cx="8712968" cy="64807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Созданы условия для увеличения человеческого капитала –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заработной платы, индексация выплат и пособий</a:t>
            </a:r>
          </a:p>
        </p:txBody>
      </p:sp>
    </p:spTree>
    <p:extLst>
      <p:ext uri="{BB962C8B-B14F-4D97-AF65-F5344CB8AC3E}">
        <p14:creationId xmlns="" xmlns:p14="http://schemas.microsoft.com/office/powerpoint/2010/main" val="8383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isspng-internet-of-things-business-industry-digital-transformation-5b203b6ff02029.5395278315288390239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025827661"/>
              </p:ext>
            </p:extLst>
          </p:nvPr>
        </p:nvGraphicFramePr>
        <p:xfrm>
          <a:off x="0" y="1500174"/>
          <a:ext cx="91440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143116"/>
            <a:ext cx="114300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6666FF"/>
                </a:solidFill>
                <a:latin typeface="Arial Black" pitchFamily="34" charset="0"/>
                <a:cs typeface="Times New Roman" pitchFamily="18" charset="0"/>
              </a:rPr>
              <a:t>человек</a:t>
            </a:r>
            <a:endParaRPr lang="ru-RU" b="1" dirty="0">
              <a:solidFill>
                <a:srgbClr val="6666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0688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Численность детей, обучающихся 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образовательных организациях</a:t>
            </a:r>
            <a:endParaRPr lang="ru-RU" sz="3600" b="1" cap="none" spc="0" dirty="0">
              <a:ln w="1905"/>
              <a:solidFill>
                <a:srgbClr val="99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841" y="142852"/>
            <a:ext cx="370928" cy="4286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83968" y="5661248"/>
            <a:ext cx="121444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66FF"/>
                </a:solidFill>
                <a:latin typeface="Arial Black" pitchFamily="34" charset="0"/>
                <a:cs typeface="Times New Roman" pitchFamily="18" charset="0"/>
              </a:rPr>
              <a:t>год</a:t>
            </a:r>
            <a:endParaRPr lang="ru-RU" sz="2400" b="1" dirty="0" smtClean="0">
              <a:solidFill>
                <a:srgbClr val="6666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728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8bb0ba835946334358ca4c0af06a751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1628800"/>
            <a:ext cx="4643438" cy="3800464"/>
          </a:xfrm>
          <a:prstGeom prst="rect">
            <a:avLst/>
          </a:prstGeom>
          <a:effectLst>
            <a:softEdge rad="127000"/>
          </a:effectLst>
          <a:scene3d>
            <a:camera prst="obliqueTopLeft"/>
            <a:lightRig rig="threePt" dir="t"/>
          </a:scene3d>
        </p:spPr>
      </p:pic>
      <p:pic>
        <p:nvPicPr>
          <p:cNvPr id="17" name="Рисунок 16" descr="zakazat-shkolnyiy-avtob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996952"/>
            <a:ext cx="4464496" cy="3718196"/>
          </a:xfrm>
          <a:prstGeom prst="rect">
            <a:avLst/>
          </a:prstGeom>
          <a:effectLst>
            <a:softEdge rad="63500"/>
          </a:effectLst>
          <a:scene3d>
            <a:camera prst="obliqueTopLeft"/>
            <a:lightRig rig="threePt" dir="t"/>
          </a:scene3d>
        </p:spPr>
      </p:pic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71450"/>
            <a:ext cx="413482" cy="477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86874" cy="449718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CCFFCC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Финансовая помощь в сфере образования на 2023 год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107504" y="5085184"/>
            <a:ext cx="4392488" cy="1643074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Организация отдыха в каникулярное время 8 937,0 тыс. рублей</a:t>
            </a:r>
          </a:p>
        </p:txBody>
      </p:sp>
      <p:sp>
        <p:nvSpPr>
          <p:cNvPr id="21" name="Блок-схема: перфолента 20"/>
          <p:cNvSpPr/>
          <p:nvPr/>
        </p:nvSpPr>
        <p:spPr>
          <a:xfrm>
            <a:off x="4644008" y="1556792"/>
            <a:ext cx="4392488" cy="1500198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Обучение плаванию обучающихся начальных классов                                      1 666,6 тыс.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277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_Колесникова на Bud5\БЮДЖЕТ для граждан\Бюджет 2023-2024\1 чтение\картинки\1643420237_66-na-dache-pro-p-sportivnii-zal-v-shkole-foto-7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266" y="107146"/>
            <a:ext cx="370908" cy="42860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86874" cy="785818"/>
          </a:xfrm>
          <a:solidFill>
            <a:srgbClr val="92D050"/>
          </a:solidFill>
          <a:ln>
            <a:solidFill>
              <a:srgbClr val="006666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457189">
              <a:defRPr/>
            </a:pPr>
            <a:r>
              <a:rPr lang="ru-RU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В РАМКАХ РЕАЛИЗАЦИИ </a:t>
            </a:r>
            <a:br>
              <a:rPr lang="ru-RU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НАЦИОНАЛЬНОГО ПРОЕКТА «ОБРАЗОВАНИЕ»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827584" y="4653136"/>
            <a:ext cx="7632849" cy="1872208"/>
          </a:xfrm>
          <a:prstGeom prst="wedgeRoundRectCallout">
            <a:avLst>
              <a:gd name="adj1" fmla="val -7793"/>
              <a:gd name="adj2" fmla="val 57767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в общеобразовательных организациях, расположенных в сельской местности и малых городах, условий для занятий физической культурой и спортом  в 2023 году 4 575,4 тыс. рублей в 2024 году 6 895,0 тыс. рублей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523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619381741_3-phonoteka_org-p-fon-dlya-prezentatsii-ru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71127"/>
            <a:ext cx="428628" cy="495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64704"/>
            <a:ext cx="8821644" cy="14287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Структура расходов по разделу</a:t>
            </a:r>
            <a:b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«Культура»на 2022 год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2500" b="1" dirty="0">
              <a:solidFill>
                <a:srgbClr val="9966FF"/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698829068"/>
              </p:ext>
            </p:extLst>
          </p:nvPr>
        </p:nvGraphicFramePr>
        <p:xfrm>
          <a:off x="142844" y="1643050"/>
          <a:ext cx="9001156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42976" y="214290"/>
            <a:ext cx="78581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882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otooboi-rim-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423297037"/>
              </p:ext>
            </p:extLst>
          </p:nvPr>
        </p:nvGraphicFramePr>
        <p:xfrm>
          <a:off x="142844" y="2000240"/>
          <a:ext cx="8821644" cy="466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528" y="112750"/>
            <a:ext cx="432750" cy="500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929718" cy="13573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на повышение оплаты труда работникам учреждений культуры и педагогических работников дополнительного образования детей в 2023 году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664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4722350-c7e19796bf8817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285" y="-24"/>
            <a:ext cx="9023715" cy="6858024"/>
          </a:xfrm>
          <a:prstGeom prst="rect">
            <a:avLst/>
          </a:prstGeom>
        </p:spPr>
      </p:pic>
      <p:pic>
        <p:nvPicPr>
          <p:cNvPr id="29" name="Рисунок 28" descr="f53e05ed24a8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571612"/>
            <a:ext cx="3857652" cy="20002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8" name="Рисунок 27" descr="16022800105f80da4a3624e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3786190"/>
            <a:ext cx="6786610" cy="25717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5" name="Рисунок 24" descr="10606ff5c69f5d24cf1994ab8b08a4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1428736"/>
            <a:ext cx="3643338" cy="21431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2" name="Блок-схема: данные 21"/>
          <p:cNvSpPr/>
          <p:nvPr/>
        </p:nvSpPr>
        <p:spPr>
          <a:xfrm>
            <a:off x="-714412" y="3357562"/>
            <a:ext cx="5857916" cy="857256"/>
          </a:xfrm>
          <a:prstGeom prst="flowChartInputOutpu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9966FF"/>
                  </a:solidFill>
                </a:ln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Историко-краеведческий музей</a:t>
            </a:r>
          </a:p>
        </p:txBody>
      </p:sp>
      <p:sp>
        <p:nvSpPr>
          <p:cNvPr id="23" name="Блок-схема: данные 22"/>
          <p:cNvSpPr/>
          <p:nvPr/>
        </p:nvSpPr>
        <p:spPr>
          <a:xfrm>
            <a:off x="3929058" y="3500438"/>
            <a:ext cx="6143668" cy="714380"/>
          </a:xfrm>
          <a:prstGeom prst="flowChartInputOutpu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Центральная районная библиотека</a:t>
            </a: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50032" y="586499"/>
            <a:ext cx="8786812" cy="1056551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400" b="1" dirty="0" smtClean="0">
                <a:ln w="6350">
                  <a:solidFill>
                    <a:srgbClr val="6600FF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бюджетные учреждения, подведомственные отделу культуры  Белокалитвинского района</a:t>
            </a:r>
            <a:endParaRPr lang="ru-RU" sz="2400" b="1" dirty="0">
              <a:ln w="6350">
                <a:solidFill>
                  <a:srgbClr val="6600FF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5585" y="142852"/>
            <a:ext cx="391960" cy="423212"/>
          </a:xfrm>
          <a:prstGeom prst="rect">
            <a:avLst/>
          </a:prstGeom>
        </p:spPr>
      </p:pic>
      <p:sp>
        <p:nvSpPr>
          <p:cNvPr id="21" name="Блок-схема: данные 20"/>
          <p:cNvSpPr/>
          <p:nvPr/>
        </p:nvSpPr>
        <p:spPr>
          <a:xfrm>
            <a:off x="1285852" y="5857892"/>
            <a:ext cx="7358114" cy="1000108"/>
          </a:xfrm>
          <a:prstGeom prst="flowChartInputOutpu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Дворец культуры им. В.П. Чкалова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414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_Колесникова на Bud5\БЮДЖЕТ для граждан\Бюджет 2023-2024\1 чтение\картинки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4" y="90827"/>
            <a:ext cx="428628" cy="4953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20688"/>
            <a:ext cx="88582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Ежегодные мероприятия в сфере культуры,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запланированные в Белокалитвинском районе на 2023  год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142908" y="6357958"/>
            <a:ext cx="3429024" cy="5000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-71461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5" name="Скругленный прямоугольник 4"/>
          <p:cNvSpPr/>
          <p:nvPr/>
        </p:nvSpPr>
        <p:spPr>
          <a:xfrm>
            <a:off x="8162948" y="4756509"/>
            <a:ext cx="1912918" cy="15227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932040" y="1484784"/>
            <a:ext cx="3888432" cy="1785950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День города </a:t>
            </a:r>
            <a:r>
              <a:rPr lang="ru-RU" b="1" dirty="0" smtClean="0">
                <a:solidFill>
                  <a:srgbClr val="FF0000"/>
                </a:solidFill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580,0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тыс. рублей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Масленица</a:t>
            </a:r>
            <a:r>
              <a:rPr lang="ru-RU" b="1" dirty="0" smtClean="0">
                <a:solidFill>
                  <a:srgbClr val="FF0000"/>
                </a:solidFill>
              </a:rPr>
              <a:t>–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20,0 </a:t>
            </a:r>
            <a:r>
              <a:rPr lang="ru-RU" dirty="0" smtClean="0">
                <a:solidFill>
                  <a:srgbClr val="FF0000"/>
                </a:solidFill>
              </a:rPr>
              <a:t>тыс. рублей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" name="Рисунок 25" descr="image_image_3859754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556792"/>
            <a:ext cx="4320480" cy="29777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" name="Рисунок 27" descr="16022788565f80d5c82720b-scaled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429000"/>
            <a:ext cx="4463042" cy="32867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" name="Овал 33"/>
          <p:cNvSpPr/>
          <p:nvPr/>
        </p:nvSpPr>
        <p:spPr>
          <a:xfrm>
            <a:off x="323528" y="4653136"/>
            <a:ext cx="4001668" cy="1990574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</a:rPr>
              <a:t>День победы</a:t>
            </a:r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138,6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тыс. рублей</a:t>
            </a:r>
          </a:p>
          <a:p>
            <a:pPr algn="ctr"/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</a:rPr>
              <a:t>Слет работников культуры</a:t>
            </a:r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–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145,0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029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7920880" cy="95410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 здравоохранение в 2023-2025 годах</a:t>
            </a:r>
            <a:endParaRPr lang="ru-RU" sz="28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8304" y="1556792"/>
            <a:ext cx="15716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575" y="134635"/>
            <a:ext cx="571504" cy="660403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5854607"/>
              </p:ext>
            </p:extLst>
          </p:nvPr>
        </p:nvGraphicFramePr>
        <p:xfrm>
          <a:off x="179512" y="1916832"/>
          <a:ext cx="8712967" cy="13681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87291"/>
                <a:gridCol w="1289372"/>
                <a:gridCol w="1224136"/>
                <a:gridCol w="1512168"/>
              </a:tblGrid>
              <a:tr h="377065">
                <a:tc>
                  <a:txBody>
                    <a:bodyPr/>
                    <a:lstStyle/>
                    <a:p>
                      <a:pPr algn="just" fontAlgn="t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60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8" marR="9218" marT="9218" marB="0"/>
                </a:tc>
              </a:tr>
              <a:tr h="34301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Здравоохранение, всего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3 818,0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609,4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609,5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Стационарная медицинская помощь</a:t>
                      </a:r>
                      <a:endParaRPr lang="ru-RU" sz="1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139,7</a:t>
                      </a:r>
                      <a:endParaRPr lang="ru-RU" sz="1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8" marR="9218" marT="9218" marB="0"/>
                </a:tc>
              </a:tr>
              <a:tr h="360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3 678,3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609,4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609,5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8" marR="9218" marT="9218" marB="0"/>
                </a:tc>
              </a:tr>
            </a:tbl>
          </a:graphicData>
        </a:graphic>
      </p:graphicFrame>
      <p:pic>
        <p:nvPicPr>
          <p:cNvPr id="12" name="Рисунок 11" descr="1412058475_quad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446449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ross"/>
            <a:contourClr>
              <a:srgbClr val="FFFFFF"/>
            </a:contourClr>
          </a:sp3d>
        </p:spPr>
      </p:pic>
      <p:sp>
        <p:nvSpPr>
          <p:cNvPr id="1032" name="AutoShape 8" descr="https://www.kalitva.ru/uploads/posts/2013-06/1372596244_vse-vmes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Documents and Settings\Bud6\Рабочий стол\1372596244_vse-vmest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3429000"/>
            <a:ext cx="390900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ross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918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652120" y="2060848"/>
            <a:ext cx="3173739" cy="2088232"/>
          </a:xfrm>
          <a:prstGeom prst="snip2DiagRect">
            <a:avLst>
              <a:gd name="adj1" fmla="val 0"/>
              <a:gd name="adj2" fmla="val 74"/>
            </a:avLst>
          </a:pr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Доплаты к стипендиям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48 студентам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ординаторам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539,0,0 тыс. рублей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66405" y="4509120"/>
            <a:ext cx="3168352" cy="2075197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Найм жилых помещений для иногородних врачей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человек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882,0 тыс. рублей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338043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Поддержка в сфере здравоохранения  </a:t>
            </a:r>
          </a:p>
          <a:p>
            <a:pPr algn="ctr"/>
            <a:r>
              <a:rPr lang="ru-RU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2023 году</a:t>
            </a:r>
            <a:endParaRPr lang="ru-RU" sz="36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6471"/>
            <a:ext cx="571504" cy="660403"/>
          </a:xfrm>
          <a:prstGeom prst="rect">
            <a:avLst/>
          </a:prstGeom>
        </p:spPr>
      </p:pic>
      <p:pic>
        <p:nvPicPr>
          <p:cNvPr id="17" name="Рисунок 16" descr="letnyaya-praktika-studentov-medikov105043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509120"/>
            <a:ext cx="3096344" cy="2088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Рисунок 17" descr="591795e985f84c5445c6b2afb3fb96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60848"/>
            <a:ext cx="3168352" cy="21069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51" name="Picture 3" descr="C:\Users\Bud8\Pictures\Новая папка\s120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43808" y="2492896"/>
            <a:ext cx="3550806" cy="3352147"/>
          </a:xfrm>
          <a:prstGeom prst="rect">
            <a:avLst/>
          </a:prstGeom>
          <a:solidFill>
            <a:schemeClr val="bg2">
              <a:lumMod val="60000"/>
              <a:lumOff val="40000"/>
              <a:alpha val="8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88047509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056784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3175" cmpd="sng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Национальные проекты, реализуемые</a:t>
            </a:r>
            <a:br>
              <a:rPr lang="ru-RU" sz="2000" b="1" dirty="0" smtClean="0">
                <a:ln w="3175" cmpd="sng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3175" cmpd="sng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на территории </a:t>
            </a:r>
            <a:r>
              <a:rPr lang="ru-RU" sz="2000" b="1" dirty="0" err="1" smtClean="0">
                <a:ln w="3175" cmpd="sng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000" b="1" dirty="0" smtClean="0">
                <a:ln w="3175" cmpd="sng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000" dirty="0">
              <a:ln w="3175" cmpd="sng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043608" y="1340768"/>
            <a:ext cx="6984776" cy="72008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«Старшее поколение»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84" y="98402"/>
            <a:ext cx="571504" cy="6604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520" y="1916832"/>
            <a:ext cx="4248472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Расходы на осуществление государственных полномочий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в сфере социального обслуживания</a:t>
            </a:r>
          </a:p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5122" name="Picture 2" descr="D:\Документы_Колесникова на Bud5\БЮДЖЕТ для граждан\БЮДЖЕТ 2022-2024\картинки\1fp5dkt4mamxdof8qvzi302qghdrof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4176464" cy="2808312"/>
          </a:xfrm>
          <a:prstGeom prst="rect">
            <a:avLst/>
          </a:prstGeom>
          <a:noFill/>
        </p:spPr>
      </p:pic>
      <p:pic>
        <p:nvPicPr>
          <p:cNvPr id="5123" name="Picture 3" descr="D:\Документы_Колесникова на Bud5\БЮДЖЕТ для граждан\БЮДЖЕТ 2022-2024\картинки\uu1zif630eey2bmx1k3ootigrg6lgk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4" y="3645024"/>
            <a:ext cx="4320478" cy="29523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16016" y="4797152"/>
            <a:ext cx="417646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2023 год – 52 292,7 тыс. рублей</a:t>
            </a:r>
          </a:p>
          <a:p>
            <a:pPr algn="ctr"/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2024 год – 56 558,0 тыс. рублей</a:t>
            </a:r>
          </a:p>
          <a:p>
            <a:pPr algn="ctr"/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2025 год – 60 407,6 тыс. рублей</a:t>
            </a:r>
            <a:endParaRPr lang="ru-RU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194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620304"/>
            <a:ext cx="849694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</a:p>
          <a:p>
            <a:pPr algn="ctr"/>
            <a:r>
              <a:rPr lang="ru-RU" sz="2400" b="1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бюджетной и налоговой политики </a:t>
            </a:r>
          </a:p>
          <a:p>
            <a:pPr algn="ctr"/>
            <a:r>
              <a:rPr lang="ru-RU" sz="2400" b="1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Белокалитвинского района на 2023-2025 годы</a:t>
            </a:r>
          </a:p>
          <a:p>
            <a:pPr algn="ctr"/>
            <a:r>
              <a:rPr lang="ru-RU" sz="2400" b="1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утверждены постановлением Администрации Белокалитвинского района от  </a:t>
            </a:r>
            <a:r>
              <a:rPr lang="ru-RU" sz="2400" b="1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14.11.2022 </a:t>
            </a:r>
            <a:r>
              <a:rPr lang="ru-RU" sz="2400" b="1" dirty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2400" b="1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1497</a:t>
            </a:r>
            <a:endParaRPr lang="ru-RU" sz="2400" b="1" dirty="0">
              <a:ln w="3175">
                <a:noFill/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0" dirty="0">
              <a:ln w="3175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84" y="98402"/>
            <a:ext cx="571504" cy="66040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3347864" y="3424952"/>
            <a:ext cx="1439018" cy="72065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Приоритетные цели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3137505147"/>
              </p:ext>
            </p:extLst>
          </p:nvPr>
        </p:nvGraphicFramePr>
        <p:xfrm>
          <a:off x="5004048" y="2564904"/>
          <a:ext cx="405611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153763" y="2564904"/>
            <a:ext cx="3266109" cy="3024336"/>
          </a:xfrm>
          <a:prstGeom prst="downArrow">
            <a:avLst>
              <a:gd name="adj1" fmla="val 82706"/>
              <a:gd name="adj2" fmla="val 37173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Послание Президента РФ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21.07.2020 № 474 «О национальных целях развития Российской Федерации до 2030 года»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661248"/>
            <a:ext cx="8856984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КЛЮЧЕВЫЕ ЗАДАЧИ: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стабильности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целей социально-экономического развития Белокалитвинского района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_Колесникова на Bud5\БЮДЖЕТ для граждан\Бюджет 2023-2024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16632"/>
            <a:ext cx="8215370" cy="13849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 на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социальную политику в 2023 году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0305"/>
            <a:ext cx="571504" cy="660403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794383200"/>
              </p:ext>
            </p:extLst>
          </p:nvPr>
        </p:nvGraphicFramePr>
        <p:xfrm>
          <a:off x="971600" y="1268760"/>
          <a:ext cx="799288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8579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семей, имеющих детей и проживающих на территории Белокалитвинского района 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2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1)</a:t>
            </a:r>
            <a:endParaRPr lang="ru-RU" sz="24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="" xmlns:p14="http://schemas.microsoft.com/office/powerpoint/2010/main" val="2681125000"/>
              </p:ext>
            </p:extLst>
          </p:nvPr>
        </p:nvGraphicFramePr>
        <p:xfrm>
          <a:off x="251520" y="3933056"/>
          <a:ext cx="864096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="" xmlns:p14="http://schemas.microsoft.com/office/powerpoint/2010/main" val="3569542621"/>
              </p:ext>
            </p:extLst>
          </p:nvPr>
        </p:nvGraphicFramePr>
        <p:xfrm>
          <a:off x="251520" y="5877272"/>
          <a:ext cx="86409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="" xmlns:p14="http://schemas.microsoft.com/office/powerpoint/2010/main" val="1512292949"/>
              </p:ext>
            </p:extLst>
          </p:nvPr>
        </p:nvGraphicFramePr>
        <p:xfrm>
          <a:off x="251520" y="3140968"/>
          <a:ext cx="871296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43438" y="4143380"/>
            <a:ext cx="4214842" cy="85725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1921048767"/>
              </p:ext>
            </p:extLst>
          </p:nvPr>
        </p:nvGraphicFramePr>
        <p:xfrm>
          <a:off x="251520" y="2000240"/>
          <a:ext cx="8712968" cy="9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1520" y="125391"/>
            <a:ext cx="571504" cy="6604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671579813"/>
              </p:ext>
            </p:extLst>
          </p:nvPr>
        </p:nvGraphicFramePr>
        <p:xfrm>
          <a:off x="251521" y="4797152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64704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семей, имеющих детей и проживающих на территории Белокалитвинского района 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2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2)</a:t>
            </a:r>
            <a:endParaRPr lang="ru-RU" sz="24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="" xmlns:p14="http://schemas.microsoft.com/office/powerpoint/2010/main" val="3978864363"/>
              </p:ext>
            </p:extLst>
          </p:nvPr>
        </p:nvGraphicFramePr>
        <p:xfrm>
          <a:off x="179512" y="2852936"/>
          <a:ext cx="878497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="" xmlns:p14="http://schemas.microsoft.com/office/powerpoint/2010/main" val="3782914511"/>
              </p:ext>
            </p:extLst>
          </p:nvPr>
        </p:nvGraphicFramePr>
        <p:xfrm>
          <a:off x="179512" y="3717032"/>
          <a:ext cx="878497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="" xmlns:p14="http://schemas.microsoft.com/office/powerpoint/2010/main" val="233136741"/>
              </p:ext>
            </p:extLst>
          </p:nvPr>
        </p:nvGraphicFramePr>
        <p:xfrm>
          <a:off x="179512" y="5589240"/>
          <a:ext cx="8797087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="" xmlns:p14="http://schemas.microsoft.com/office/powerpoint/2010/main" val="2106267584"/>
              </p:ext>
            </p:extLst>
          </p:nvPr>
        </p:nvGraphicFramePr>
        <p:xfrm>
          <a:off x="179512" y="4365104"/>
          <a:ext cx="878497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4" name="Рисунок 13" descr="330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79512" y="106578"/>
            <a:ext cx="571504" cy="660403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283873469"/>
              </p:ext>
            </p:extLst>
          </p:nvPr>
        </p:nvGraphicFramePr>
        <p:xfrm>
          <a:off x="179512" y="4797152"/>
          <a:ext cx="8797087" cy="72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3978864363"/>
              </p:ext>
            </p:extLst>
          </p:nvPr>
        </p:nvGraphicFramePr>
        <p:xfrm>
          <a:off x="179512" y="2060848"/>
          <a:ext cx="878497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64704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семей, имеющих детей и проживающих на территории Белокалитвинского района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24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3)</a:t>
            </a:r>
            <a:endParaRPr lang="ru-RU" sz="24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="" xmlns:p14="http://schemas.microsoft.com/office/powerpoint/2010/main" val="1418719936"/>
              </p:ext>
            </p:extLst>
          </p:nvPr>
        </p:nvGraphicFramePr>
        <p:xfrm>
          <a:off x="179512" y="1988840"/>
          <a:ext cx="871296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Рисунок 17" descr="33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98402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2129370586"/>
              </p:ext>
            </p:extLst>
          </p:nvPr>
        </p:nvGraphicFramePr>
        <p:xfrm>
          <a:off x="179512" y="3429000"/>
          <a:ext cx="871296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79512" y="5157192"/>
            <a:ext cx="8712968" cy="1440160"/>
            <a:chOff x="0" y="63001"/>
            <a:chExt cx="8712968" cy="95936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63001"/>
              <a:ext cx="8712968" cy="95936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68062" y="63001"/>
              <a:ext cx="8598726" cy="959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Организация и обеспечение отдыха и оздоровления детей, за исключением детей-сирот,  детей, оставшихся без попечения родителей, детей, находящихся в социально-опасном положении, и одаренных детей, проживающих в малоимущих семьях</a:t>
              </a:r>
            </a:p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2023 год-33 074,8  тыс. рублей, 2024 год-34 397,7 тыс. рублей, 2025 год-35 773,7 тыс. рублей</a:t>
              </a:r>
              <a:endParaRPr lang="ru-RU" sz="16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84969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иным категориям граждан, проживающим на территории Белокалитвинского района 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2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4)</a:t>
            </a:r>
            <a:endParaRPr lang="ru-RU" sz="24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3347067346"/>
              </p:ext>
            </p:extLst>
          </p:nvPr>
        </p:nvGraphicFramePr>
        <p:xfrm>
          <a:off x="251520" y="2130728"/>
          <a:ext cx="8712968" cy="71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00628" y="4500570"/>
            <a:ext cx="3357586" cy="71438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="" xmlns:p14="http://schemas.microsoft.com/office/powerpoint/2010/main" val="3882285965"/>
              </p:ext>
            </p:extLst>
          </p:nvPr>
        </p:nvGraphicFramePr>
        <p:xfrm>
          <a:off x="251520" y="5229200"/>
          <a:ext cx="867876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="" xmlns:p14="http://schemas.microsoft.com/office/powerpoint/2010/main" val="474126265"/>
              </p:ext>
            </p:extLst>
          </p:nvPr>
        </p:nvGraphicFramePr>
        <p:xfrm>
          <a:off x="251520" y="4005064"/>
          <a:ext cx="871296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643306" y="5857892"/>
            <a:ext cx="5143536" cy="7858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34235" y="100639"/>
            <a:ext cx="571504" cy="660403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1061875817"/>
              </p:ext>
            </p:extLst>
          </p:nvPr>
        </p:nvGraphicFramePr>
        <p:xfrm>
          <a:off x="251520" y="6021288"/>
          <a:ext cx="86067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855758344"/>
              </p:ext>
            </p:extLst>
          </p:nvPr>
        </p:nvGraphicFramePr>
        <p:xfrm>
          <a:off x="251520" y="2924944"/>
          <a:ext cx="8712968" cy="995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82089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тружеников тыла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929066"/>
            <a:ext cx="3286148" cy="7858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1571612"/>
            <a:ext cx="4032448" cy="128132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Областной закон от 22.10.2004 № 163-ЗС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«О социальной поддержке тружеников тыла»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79512" y="2996952"/>
            <a:ext cx="4104456" cy="1008112"/>
          </a:xfrm>
          <a:prstGeom prst="round2DiagRect">
            <a:avLst>
              <a:gd name="adj1" fmla="val 16667"/>
              <a:gd name="adj2" fmla="val 2237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год - 1 005,5 тыс. рублей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год - 1 045,3 тыс. рублей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2025 год - 1 087,0 тыс. рублей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4" name="Picture 2" descr="C:\Documents and Settings\Bud6\Рабочий стол\БЮДЖЕТ для граждан 2018\6.jpg_thumbnai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75" name="Picture 3" descr="C:\Documents and Settings\Bud6\Рабочий стол\БЮДЖЕТ для граждан 2018\3.jpg_thumbnail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464496" cy="273630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softEdge rad="112500"/>
          </a:effectLst>
        </p:spPr>
      </p:pic>
      <p:pic>
        <p:nvPicPr>
          <p:cNvPr id="14" name="Рисунок 13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98402"/>
            <a:ext cx="571504" cy="6604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456384" y="100639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lvl="0" algn="r"/>
            <a:r>
              <a:rPr lang="ru-RU" sz="1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  <a:endParaRPr lang="ru-RU" sz="1200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  <a:p>
            <a:pPr lvl="0" algn="r"/>
            <a:r>
              <a:rPr lang="ru-RU" sz="1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</a:t>
            </a:r>
            <a:r>
              <a:rPr lang="ru-RU" sz="1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района</a:t>
            </a:r>
            <a:endParaRPr lang="ru-RU" sz="1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499992" y="4293096"/>
            <a:ext cx="4384104" cy="2367880"/>
          </a:xfrm>
          <a:prstGeom prst="round2DiagRect">
            <a:avLst>
              <a:gd name="adj1" fmla="val 16667"/>
              <a:gd name="adj2" fmla="val 2237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оплата в размере 50 процентов стоимости лекарств, приобретаемых по рецептам врачей;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бесплатные изготовление и ремонт зубных протезов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ежемесячная денежная выплата в размере 1000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4241235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7048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ветеранов труда и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ветеранов труда Ростовской области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929066"/>
            <a:ext cx="3286148" cy="7858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51520" y="1988840"/>
            <a:ext cx="3000396" cy="92869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Областной закон от 02.10.2004 № 175-ЗС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«О социальной поддержке ветеранов труда» 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940152" y="1988840"/>
            <a:ext cx="3000396" cy="92869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Областной закон от 20.09.2007 № 763-ЗС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«О ветеранах труда Ростовской области»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5373216"/>
            <a:ext cx="8856984" cy="981892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Компенсация в размере 50 %: - расходов на оплату жилых помещений и коммунальных услуг;</a:t>
            </a:r>
          </a:p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затрат на абонентскую плату за пользование услуг связи (телефон, радио, ТВ антенной )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2996952"/>
            <a:ext cx="3096344" cy="108012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год- 108 595,1 тыс. рублей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год-112 874,4 тыс. рублей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2025 год-117 278,7 тыс. рублей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868144" y="2996952"/>
            <a:ext cx="3000396" cy="108012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год- 33 255,9 тыс. рублей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год- 34 569,5 тыс. рублей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2025 год–35 922,8 тыс. рублей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259632" y="4221088"/>
            <a:ext cx="6929486" cy="35719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бесплатное изготовление и ремонт зубных протезов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Komp1\почта_ившин\картинки\dsc_1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2592288" cy="221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8402"/>
            <a:ext cx="571504" cy="66040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456384" y="100639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lvl="0" algn="r"/>
            <a:r>
              <a:rPr lang="ru-RU" sz="1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  <a:endParaRPr lang="ru-RU" sz="1200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  <a:p>
            <a:pPr lvl="0" algn="r"/>
            <a:r>
              <a:rPr lang="ru-RU" sz="1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</a:t>
            </a:r>
            <a:r>
              <a:rPr lang="ru-RU" sz="1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района</a:t>
            </a:r>
            <a:endParaRPr lang="ru-RU" sz="1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115616" y="4797152"/>
            <a:ext cx="6929486" cy="35719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ежемесячная денежная выплата в размере 1000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516063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8352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граждан, пострадавших от политических репрессий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929066"/>
            <a:ext cx="3286148" cy="7858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42844" y="1643050"/>
            <a:ext cx="5143536" cy="99386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Областной закон от 22.10.2004 № 164-ЗС «О социальной поддержке граждан, пострадавших от политических репрессий» 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42844" y="2780928"/>
            <a:ext cx="5149236" cy="1152128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год- 1 922,2 тыс. рублей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год- 1 997,7 тыс. рублей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2025 год- 2 074,7 тыс. рублей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899592" y="4365104"/>
            <a:ext cx="6786610" cy="428628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бесплатное изготовление и ремонт зубных протезов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39552" y="4941168"/>
            <a:ext cx="7848872" cy="57606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ежемесячную денежную выплату в размере 1000 рублей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179512" y="5589240"/>
            <a:ext cx="8715436" cy="847732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Компенсация расходов: -на оплату жилых помещений и коммунальных услуг; </a:t>
            </a:r>
          </a:p>
          <a:p>
            <a:pPr algn="ctr">
              <a:buFontTx/>
              <a:buChar char="-"/>
            </a:pP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установку телефона; </a:t>
            </a:r>
          </a:p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стоимости проезда по территории РФ туда и обратно один раз в год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Bud6\Рабочий стол\картинк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6370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8818"/>
            <a:ext cx="571504" cy="66040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56384" y="100639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lvl="0" algn="r"/>
            <a:r>
              <a:rPr lang="ru-RU" sz="1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</a:t>
            </a:r>
          </a:p>
          <a:p>
            <a:pPr lvl="0" algn="r"/>
            <a:r>
              <a:rPr lang="ru-RU" sz="1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89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9180" y="681831"/>
            <a:ext cx="85500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Социальное обслуживание граждан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2" y="1484784"/>
            <a:ext cx="4608512" cy="2448272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финансовое обеспечение деятельности муниципального бюджетного учреждения социального обслуживания Белокалитвинского района «Центр социального обслуживания граждан пожилого возраста и инвалидов» предусмотрено:</a:t>
            </a:r>
          </a:p>
          <a:p>
            <a:pPr algn="ctr"/>
            <a:endParaRPr lang="ru-RU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59" y="205560"/>
            <a:ext cx="571504" cy="6604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3" name="Picture 2" descr="D:\Документы_Колесникова на Bud5\БЮДЖЕТ для граждан\Бюджет 2023-2024\z3mr1igosxhv53g0ydlvfzxki6qr1rt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903441" cy="2634729"/>
          </a:xfrm>
          <a:prstGeom prst="rect">
            <a:avLst/>
          </a:prstGeom>
          <a:noFill/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932040" y="4221088"/>
            <a:ext cx="3997108" cy="2420888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2023 году- 305 559,1тыс. рублей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2024 году- 324 890,1 тыс. рублей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2025 году- 345 027,5 тыс. рублей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Документы_Колесникова на Bud5\БЮДЖЕТ для граждан\Бюджет 2023-2024\1wufpbviexsmzdu369zyiwhi9r56omt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4536504" cy="2579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848872" cy="830997"/>
          </a:xfrm>
          <a:prstGeom prst="rect">
            <a:avLst/>
          </a:prstGeom>
          <a:noFill/>
          <a:ln>
            <a:noFill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физическую культуру и спорт в 2023-2025 годах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626470295"/>
              </p:ext>
            </p:extLst>
          </p:nvPr>
        </p:nvGraphicFramePr>
        <p:xfrm>
          <a:off x="145096" y="2261301"/>
          <a:ext cx="2357454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4160358528"/>
              </p:ext>
            </p:extLst>
          </p:nvPr>
        </p:nvGraphicFramePr>
        <p:xfrm>
          <a:off x="6391580" y="1673234"/>
          <a:ext cx="242889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9512" y="140800"/>
            <a:ext cx="571504" cy="660403"/>
          </a:xfrm>
          <a:prstGeom prst="rect">
            <a:avLst/>
          </a:prstGeom>
        </p:spPr>
      </p:pic>
      <p:grpSp>
        <p:nvGrpSpPr>
          <p:cNvPr id="13" name="Diagram group"/>
          <p:cNvGrpSpPr/>
          <p:nvPr/>
        </p:nvGrpSpPr>
        <p:grpSpPr>
          <a:xfrm>
            <a:off x="3275856" y="4653136"/>
            <a:ext cx="2428892" cy="1714141"/>
            <a:chOff x="0" y="0"/>
            <a:chExt cx="2428892" cy="1714141"/>
          </a:xfrm>
          <a:scene3d>
            <a:camera prst="isometricOffAxis2Left" zoom="95000"/>
            <a:lightRig rig="flat" dir="t"/>
          </a:scene3d>
        </p:grpSpPr>
        <p:grpSp>
          <p:nvGrpSpPr>
            <p:cNvPr id="17" name="Группа 16"/>
            <p:cNvGrpSpPr/>
            <p:nvPr/>
          </p:nvGrpSpPr>
          <p:grpSpPr>
            <a:xfrm>
              <a:off x="0" y="0"/>
              <a:ext cx="2428892" cy="1714141"/>
              <a:chOff x="0" y="0"/>
              <a:chExt cx="2428892" cy="1714141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0" y="0"/>
                <a:ext cx="2428892" cy="1714141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83677" y="83677"/>
                <a:ext cx="2261538" cy="154678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dirty="0" smtClean="0">
                    <a:latin typeface="Times New Roman" pitchFamily="18" charset="0"/>
                    <a:cs typeface="Times New Roman" pitchFamily="18" charset="0"/>
                  </a:rPr>
                  <a:t>2025 год </a:t>
                </a:r>
              </a:p>
              <a:p>
                <a:pPr lvl="0" algn="ctr" defTabSz="1244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dirty="0" smtClean="0">
                    <a:latin typeface="Times New Roman" pitchFamily="18" charset="0"/>
                    <a:cs typeface="Times New Roman" pitchFamily="18" charset="0"/>
                  </a:rPr>
                  <a:t>467,0</a:t>
                </a:r>
              </a:p>
              <a:p>
                <a:pPr lvl="0" algn="ctr" defTabSz="1244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dirty="0" smtClean="0">
                    <a:latin typeface="Times New Roman" pitchFamily="18" charset="0"/>
                    <a:cs typeface="Times New Roman" pitchFamily="18" charset="0"/>
                  </a:rPr>
                  <a:t> тыс. рублей</a:t>
                </a:r>
                <a:endParaRPr lang="ru-RU" sz="2800" b="1" kern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" name="Прямоугольник 15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7170" name="Picture 2" descr="D:\Документы_Колесникова на Bud5\БЮДЖЕТ для граждан\Бюджет 2023-2024\tmw72uy5osx41xmjunlqtmvnugq7c7w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1484784"/>
            <a:ext cx="3816424" cy="2232248"/>
          </a:xfrm>
          <a:prstGeom prst="rect">
            <a:avLst/>
          </a:prstGeom>
          <a:noFill/>
        </p:spPr>
      </p:pic>
      <p:pic>
        <p:nvPicPr>
          <p:cNvPr id="7171" name="Picture 3" descr="D:\Документы_Колесникова на Bud5\БЮДЖЕТ для граждан\Бюджет 2023-2024\wyudsofu3zsd4n09yqbwa9gp7if2ts5h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3789040"/>
            <a:ext cx="3188521" cy="2785492"/>
          </a:xfrm>
          <a:prstGeom prst="rect">
            <a:avLst/>
          </a:prstGeom>
          <a:noFill/>
        </p:spPr>
      </p:pic>
      <p:pic>
        <p:nvPicPr>
          <p:cNvPr id="7172" name="Picture 4" descr="D:\Документы_Колесникова на Bud5\БЮДЖЕТ для граждан\Бюджет 2023-2024\5qb16f3omq17zrpi9yrca5l72b0boeg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3" y="4149080"/>
            <a:ext cx="3168351" cy="2425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692695"/>
            <a:ext cx="7429552" cy="95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приоритеты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Белокалитвинского района</a:t>
            </a:r>
          </a:p>
          <a:p>
            <a:pPr algn="ctr"/>
            <a:endParaRPr lang="ru-RU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636912"/>
            <a:ext cx="6643734" cy="497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пути реализации бюджетной политики</a:t>
            </a:r>
          </a:p>
          <a:p>
            <a:pPr algn="ctr"/>
            <a:endParaRPr lang="ru-RU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556792"/>
            <a:ext cx="3714776" cy="928694"/>
          </a:xfrm>
          <a:prstGeom prst="roundRect">
            <a:avLst/>
          </a:prstGeom>
          <a:solidFill>
            <a:schemeClr val="accent4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социального благополучия населения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1556792"/>
            <a:ext cx="3857652" cy="936104"/>
          </a:xfrm>
          <a:prstGeom prst="roundRect">
            <a:avLst/>
          </a:prstGeom>
          <a:solidFill>
            <a:schemeClr val="accent3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Экономический рост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AutoShape 8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26" name="AutoShape 10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28" name="AutoShape 12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30" name="AutoShape 14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32" name="AutoShape 16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3" name="Рисунок 22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10" y="98402"/>
            <a:ext cx="571504" cy="660403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561810295"/>
              </p:ext>
            </p:extLst>
          </p:nvPr>
        </p:nvGraphicFramePr>
        <p:xfrm>
          <a:off x="155574" y="3212975"/>
          <a:ext cx="8880921" cy="352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_Колесникова на Bud5\БЮДЖЕТ для граждан\Бюджет 2023-2024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744" y="135623"/>
            <a:ext cx="571504" cy="6604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844824"/>
            <a:ext cx="3359005" cy="192215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3933056"/>
            <a:ext cx="3611526" cy="11747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</a:t>
            </a:r>
          </a:p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год – 58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812,6 тыс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  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год – 82 397,6 тыс. рублей</a:t>
            </a:r>
          </a:p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2025 год – 54 250,3 тыс. рублей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8426" y="5301208"/>
            <a:ext cx="3611526" cy="12046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благоустройству</a:t>
            </a:r>
          </a:p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год – 18 434,4 тыс. рублей</a:t>
            </a:r>
          </a:p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год – 30 000,0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8426" y="2066913"/>
            <a:ext cx="3611526" cy="167721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Мероприятия по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обеспечению жильем граждан</a:t>
            </a:r>
          </a:p>
          <a:p>
            <a:pPr algn="ctr"/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661 593,2 тыс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  </a:t>
            </a:r>
            <a:b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602 819,3 тыс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ctr"/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102 499,9 тыс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861048"/>
            <a:ext cx="2987824" cy="2843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3140968"/>
            <a:ext cx="3240360" cy="219731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42753" y="771713"/>
            <a:ext cx="87745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2023-2025 годах предусмотрено </a:t>
            </a:r>
            <a:r>
              <a:rPr lang="ru-RU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1 610 807,3 тыс.рублей</a:t>
            </a:r>
            <a:endParaRPr lang="ru-RU" sz="2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61676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068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1618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16188">
                        <a:tint val="40000"/>
                        <a:satMod val="250000"/>
                      </a:srgbClr>
                    </a:gs>
                    <a:gs pos="9000">
                      <a:srgbClr val="016188">
                        <a:tint val="52000"/>
                        <a:satMod val="300000"/>
                      </a:srgbClr>
                    </a:gs>
                    <a:gs pos="50000">
                      <a:srgbClr val="016188">
                        <a:shade val="20000"/>
                        <a:satMod val="300000"/>
                      </a:srgbClr>
                    </a:gs>
                    <a:gs pos="79000">
                      <a:srgbClr val="016188">
                        <a:tint val="52000"/>
                        <a:satMod val="300000"/>
                      </a:srgbClr>
                    </a:gs>
                    <a:gs pos="100000">
                      <a:srgbClr val="01618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обеспечение жильем жителей Белокалитвинского района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01618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16188">
                        <a:tint val="40000"/>
                        <a:satMod val="250000"/>
                      </a:srgbClr>
                    </a:gs>
                    <a:gs pos="9000">
                      <a:srgbClr val="016188">
                        <a:tint val="52000"/>
                        <a:satMod val="300000"/>
                      </a:srgbClr>
                    </a:gs>
                    <a:gs pos="50000">
                      <a:srgbClr val="016188">
                        <a:shade val="20000"/>
                        <a:satMod val="300000"/>
                      </a:srgbClr>
                    </a:gs>
                    <a:gs pos="79000">
                      <a:srgbClr val="016188">
                        <a:tint val="52000"/>
                        <a:satMod val="300000"/>
                      </a:srgbClr>
                    </a:gs>
                    <a:gs pos="100000">
                      <a:srgbClr val="01618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2023-2025 годах предусмотрено 1 366 912,4 тыс. рублей </a:t>
            </a:r>
            <a:endParaRPr lang="ru-RU" sz="2400" b="1" dirty="0">
              <a:ln w="10541" cmpd="sng">
                <a:solidFill>
                  <a:srgbClr val="01618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16188">
                      <a:tint val="40000"/>
                      <a:satMod val="250000"/>
                    </a:srgbClr>
                  </a:gs>
                  <a:gs pos="9000">
                    <a:srgbClr val="016188">
                      <a:tint val="52000"/>
                      <a:satMod val="300000"/>
                    </a:srgbClr>
                  </a:gs>
                  <a:gs pos="50000">
                    <a:srgbClr val="016188">
                      <a:shade val="20000"/>
                      <a:satMod val="300000"/>
                    </a:srgbClr>
                  </a:gs>
                  <a:gs pos="79000">
                    <a:srgbClr val="016188">
                      <a:tint val="52000"/>
                      <a:satMod val="300000"/>
                    </a:srgbClr>
                  </a:gs>
                  <a:gs pos="100000">
                    <a:srgbClr val="01618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" name="Рисунок 19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2627"/>
            <a:ext cx="500066" cy="5056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339" y="2564398"/>
            <a:ext cx="8205123" cy="2727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56372" y="1464124"/>
            <a:ext cx="8218188" cy="102877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7EAFE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dirty="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Переселение </a:t>
            </a:r>
            <a:r>
              <a:rPr lang="ru-RU" sz="2000" dirty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sz="2000" dirty="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аварийного жилищного фонда </a:t>
            </a:r>
          </a:p>
          <a:p>
            <a:pPr algn="ctr"/>
            <a:r>
              <a:rPr lang="ru-RU" sz="2000" dirty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2023-2025 годы – </a:t>
            </a:r>
            <a:r>
              <a:rPr lang="ru-RU" sz="2000" dirty="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540 019,2 тыс. </a:t>
            </a:r>
            <a:r>
              <a:rPr lang="ru-RU" sz="2000" dirty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рублей, </a:t>
            </a:r>
            <a:r>
              <a:rPr lang="ru-RU" sz="2000" dirty="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том числе, </a:t>
            </a:r>
          </a:p>
          <a:p>
            <a:pPr algn="ctr"/>
            <a:r>
              <a:rPr lang="ru-RU" sz="2000" dirty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2023 год – </a:t>
            </a:r>
            <a:r>
              <a:rPr lang="ru-RU" sz="2000" dirty="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263 358,5 тыс. рублей  </a:t>
            </a:r>
            <a:r>
              <a:rPr lang="ru-RU" dirty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B7EAFE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4485961" y="5303314"/>
            <a:ext cx="4161501" cy="141428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 и граждан</a:t>
            </a:r>
            <a:r>
              <a:rPr lang="ru-RU" sz="2000" dirty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, проживающих в сельской </a:t>
            </a:r>
            <a:r>
              <a:rPr lang="ru-RU" sz="2000" dirty="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местности</a:t>
            </a:r>
          </a:p>
          <a:p>
            <a:r>
              <a:rPr lang="ru-RU" dirty="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2023-2025 годы – 24 727,9 тыс. рублей</a:t>
            </a:r>
            <a:endParaRPr lang="ru-RU" dirty="0">
              <a:solidFill>
                <a:srgbClr val="B7EAFE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460355" y="5301982"/>
            <a:ext cx="3899609" cy="141562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rgbClr val="B7EAFE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B7EAFE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dirty="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00" dirty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реализацию программ местного развития и обеспечения занятости для шахтерских городов и поселков </a:t>
            </a:r>
            <a:r>
              <a:rPr lang="ru-RU" sz="1900" dirty="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00" dirty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2023-2024 годы </a:t>
            </a:r>
            <a:r>
              <a:rPr lang="ru-RU" sz="1900" dirty="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 802 165,3 тыс. </a:t>
            </a:r>
            <a:r>
              <a:rPr lang="ru-RU" sz="1900" dirty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B7EAFE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458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5388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</a:t>
            </a:r>
          </a:p>
          <a:p>
            <a:pPr algn="ctr"/>
            <a:r>
              <a:rPr lang="ru-RU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2023-2025 годах предусмотрено 195 460,5 тыс. рублей</a:t>
            </a:r>
            <a:endParaRPr lang="ru-RU" sz="2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45" y="98402"/>
            <a:ext cx="571504" cy="660403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323528" y="1714145"/>
            <a:ext cx="8424936" cy="1405112"/>
          </a:xfrm>
          <a:prstGeom prst="roundRect">
            <a:avLst/>
          </a:prstGeom>
          <a:solidFill>
            <a:schemeClr val="tx2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озмещение </a:t>
            </a:r>
            <a:r>
              <a:rPr lang="ru-RU" sz="2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предприятиям жилищно-коммунального хозяйства части платы граждан за коммунальные услуги предусмотрено </a:t>
            </a:r>
            <a:endParaRPr lang="ru-RU" sz="23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2023-2025 годы по 54 250,3 тыс. рублей ежегодно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24975" y="3284984"/>
            <a:ext cx="4465420" cy="3312367"/>
          </a:xfrm>
          <a:prstGeom prst="roundRect">
            <a:avLst/>
          </a:prstGeom>
          <a:solidFill>
            <a:schemeClr val="tx2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Разработка проектной документации на строительство систем водоснабжения для многодетных семей в </a:t>
            </a:r>
            <a:r>
              <a:rPr lang="ru-RU" sz="2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х.Дороговский</a:t>
            </a:r>
            <a:r>
              <a:rPr lang="ru-RU" sz="2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х.Нижнепопов</a:t>
            </a:r>
            <a:endParaRPr lang="ru-RU" sz="23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 году- 4 562,3 тыс.рублей 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2024 году- 28 147,3 тыс.рублей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597" y="3284985"/>
            <a:ext cx="3846363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123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301.png" id="7" name="Рисунок 6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133757" y="73084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r"/>
            <a:r>
              <a:rPr b="1" cap="all" dirty="0" lang="ru-RU" smtClean="0" spc="0" sz="1200">
                <a:ln cmpd="sng" w="9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algn="bl" blurRad="12700" dir="5400000" dist="1000" endPos="45000" rotWithShape="0" stA="28000" sy="-100000"/>
                </a:effectLst>
                <a:latin charset="0" pitchFamily="34" typeface="Arial Black"/>
                <a:cs charset="0" pitchFamily="18" typeface="Times New Roman"/>
              </a:rPr>
              <a:t>Финансовое управление </a:t>
            </a:r>
          </a:p>
          <a:p>
            <a:pPr algn="r"/>
            <a:r>
              <a:rPr b="1" cap="all" dirty="0" lang="ru-RU" smtClean="0" spc="0" sz="1200">
                <a:ln cmpd="sng" w="9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algn="bl" blurRad="12700" dir="5400000" dist="1000" endPos="45000" rotWithShape="0" stA="28000" sy="-100000"/>
                </a:effectLst>
                <a:latin charset="0" pitchFamily="34" typeface="Arial Black"/>
                <a:cs charset="0" pitchFamily="18" typeface="Times New Roman"/>
              </a:rPr>
              <a:t>Администрации </a:t>
            </a:r>
          </a:p>
          <a:p>
            <a:pPr algn="r"/>
            <a:r>
              <a:rPr b="1" cap="all" dirty="0" lang="ru-RU" smtClean="0" spc="0" sz="1200">
                <a:ln cmpd="sng" w="9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algn="bl" blurRad="12700" dir="5400000" dist="1000" endPos="45000" rotWithShape="0" stA="28000" sy="-100000"/>
                </a:effectLst>
                <a:latin charset="0" pitchFamily="34" typeface="Arial Black"/>
                <a:cs charset="0" pitchFamily="18" typeface="Times New Roman"/>
              </a:rPr>
              <a:t>Белокалитвинского района</a:t>
            </a:r>
            <a:endParaRPr b="1" cap="all" dirty="0" lang="ru-RU" spc="0" sz="1200">
              <a:ln cmpd="sng" w="90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algn="bl" blurRad="12700" dir="5400000" dist="1000" endPos="45000" rotWithShape="0" stA="28000" sy="-100000"/>
              </a:effectLst>
              <a:latin charset="0" pitchFamily="34" typeface="Arial Black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3"/>
          <a:srcRect t="66"/>
          <a:stretch/>
        </p:blipFill>
        <p:spPr>
          <a:xfrm>
            <a:off x="235589" y="3418071"/>
            <a:ext cx="8604448" cy="310727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51520" y="1866013"/>
            <a:ext cx="8640960" cy="142923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ru-RU" smtClean="0" sz="22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На природоохранные мероприятия</a:t>
            </a:r>
          </a:p>
          <a:p>
            <a:pPr algn="ctr"/>
            <a:r>
              <a:rPr dirty="0" lang="ru-RU" smtClean="0" sz="22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2023 </a:t>
            </a:r>
            <a:r>
              <a:rPr dirty="0" lang="ru-RU" sz="22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год – </a:t>
            </a:r>
            <a:r>
              <a:rPr dirty="0" lang="ru-RU" smtClean="0" sz="22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8 144,8 тыс</a:t>
            </a:r>
            <a:r>
              <a:rPr dirty="0" lang="ru-RU" sz="22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. рублей  </a:t>
            </a:r>
            <a:br>
              <a:rPr dirty="0" lang="ru-RU" sz="22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dirty="0" lang="ru-RU" sz="22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2024 год – </a:t>
            </a:r>
            <a:r>
              <a:rPr dirty="0" lang="ru-RU" smtClean="0" sz="22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8 376,7 тыс</a:t>
            </a:r>
            <a:r>
              <a:rPr dirty="0" lang="ru-RU" sz="22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. </a:t>
            </a:r>
            <a:r>
              <a:rPr dirty="0" lang="ru-RU" smtClean="0" sz="22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рублей</a:t>
            </a:r>
          </a:p>
          <a:p>
            <a:pPr algn="ctr"/>
            <a:r>
              <a:rPr dirty="0" lang="ru-RU" smtClean="0" sz="22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2025 </a:t>
            </a:r>
            <a:r>
              <a:rPr dirty="0" lang="ru-RU" sz="22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год – </a:t>
            </a:r>
            <a:r>
              <a:rPr dirty="0" lang="ru-RU" smtClean="0" sz="22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8 711,8 тыс</a:t>
            </a:r>
            <a:r>
              <a:rPr dirty="0" lang="ru-RU" sz="22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8375" y="825804"/>
            <a:ext cx="8538875" cy="90794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lang="ru-RU" smtClean="0" sz="2800">
                <a:ln cmpd="sng" w="10541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Охрана </a:t>
            </a:r>
            <a:r>
              <a:rPr b="1" dirty="0" lang="ru-RU" sz="2800">
                <a:ln cmpd="sng" w="10541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окружающей </a:t>
            </a:r>
            <a:r>
              <a:rPr b="1" dirty="0" lang="ru-RU" smtClean="0" sz="2800">
                <a:ln cmpd="sng" w="10541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среды</a:t>
            </a:r>
            <a:endParaRPr b="1" dirty="0" lang="ru-RU" sz="2800">
              <a:ln cmpd="sng" w="10541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r>
              <a:rPr b="1" dirty="0" lang="ru-RU" smtClean="0" sz="2500">
                <a:ln cmpd="sng" w="10541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в 2023-2025 годах предусмотрено 25</a:t>
            </a:r>
            <a:r>
              <a:rPr b="1" dirty="0" lang="en-US" sz="2500">
                <a:ln cmpd="sng" w="10541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lang="ru-RU" smtClean="0" sz="2500">
                <a:ln cmpd="sng" w="10541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233,3 тыс. рублей</a:t>
            </a:r>
            <a:endParaRPr b="1" dirty="0" lang="ru-RU" sz="2500">
              <a:ln cmpd="sng" w="10541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8837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2150"/>
            <a:ext cx="571504" cy="6604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062" y="601970"/>
            <a:ext cx="8029935" cy="122775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Национальные проекты, реализуемые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территории Белокалитвинского района</a:t>
            </a:r>
            <a:r>
              <a:rPr lang="ru-RU" sz="28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3175" cmpd="sng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В Ростовском Перинатальном центре провели торжественную церемонию выписки многодетной семьи Чувашловы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29" y="1628800"/>
            <a:ext cx="3994199" cy="244827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ашивка 9"/>
          <p:cNvSpPr/>
          <p:nvPr/>
        </p:nvSpPr>
        <p:spPr>
          <a:xfrm rot="10800000">
            <a:off x="4499992" y="4412988"/>
            <a:ext cx="4499992" cy="2328380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242273947"/>
              </p:ext>
            </p:extLst>
          </p:nvPr>
        </p:nvGraphicFramePr>
        <p:xfrm>
          <a:off x="179512" y="1412776"/>
          <a:ext cx="432048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60032" y="5013176"/>
            <a:ext cx="338437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«Жилье и городская среда»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187 639,0 тыс. рублей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30 000,0 тыс.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Bud5\Desktop\Без назван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933056"/>
            <a:ext cx="3672408" cy="266429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1558670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7082"/>
            <a:ext cx="571504" cy="660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764704"/>
            <a:ext cx="842493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Расходы на осуществление капитальных вложений в объекты муниципальной собственности Белокалитвинского района на 2023 год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251520" y="1772816"/>
            <a:ext cx="4032448" cy="22322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на территории Белокалитвинского района 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Белокалитвинское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г.п.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18 434,4 тыс. рублей</a:t>
            </a:r>
            <a:endParaRPr lang="ru-RU" dirty="0"/>
          </a:p>
        </p:txBody>
      </p:sp>
      <p:sp>
        <p:nvSpPr>
          <p:cNvPr id="16" name="Багетная рамка 15"/>
          <p:cNvSpPr/>
          <p:nvPr/>
        </p:nvSpPr>
        <p:spPr>
          <a:xfrm>
            <a:off x="251520" y="4149080"/>
            <a:ext cx="4032448" cy="216024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 на строительство водопроводно-канализационного хозяйства – 4 562,3 тыс. рублей</a:t>
            </a:r>
            <a:endParaRPr lang="ru-RU" dirty="0"/>
          </a:p>
        </p:txBody>
      </p:sp>
      <p:sp>
        <p:nvSpPr>
          <p:cNvPr id="17" name="Багетная рамка 16"/>
          <p:cNvSpPr/>
          <p:nvPr/>
        </p:nvSpPr>
        <p:spPr>
          <a:xfrm>
            <a:off x="4716016" y="1772816"/>
            <a:ext cx="4104456" cy="22322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Комплектование книжных фондов библиотек–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1 005,2 тыс. рублей</a:t>
            </a:r>
          </a:p>
        </p:txBody>
      </p:sp>
      <p:sp>
        <p:nvSpPr>
          <p:cNvPr id="19" name="Багетная рамка 18"/>
          <p:cNvSpPr/>
          <p:nvPr/>
        </p:nvSpPr>
        <p:spPr>
          <a:xfrm>
            <a:off x="4716016" y="4149080"/>
            <a:ext cx="4104456" cy="216024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Приобретение основных средств (в части обновления компьютерного оборудования и оргтехники) –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1 051,8 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ud5\Desktop\2803.jpg" id="2050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4499992" y="1412776"/>
            <a:ext cx="424847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7776864" cy="58477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cap="all" dirty="0" lang="ru-RU" smtClean="0" spc="0" sz="3200">
                <a:ln cmpd="sng" w="9000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algn="bl" blurRad="12700" dir="5400000" dist="1000" endPos="45000" rotWithShape="0" stA="28000" sy="-100000"/>
                </a:effectLst>
                <a:latin charset="0" pitchFamily="18" typeface="Times New Roman"/>
                <a:cs charset="0" pitchFamily="18" typeface="Times New Roman"/>
              </a:rPr>
              <a:t>Дорожное хозяйство (часть 1)</a:t>
            </a:r>
            <a:endParaRPr b="1" cap="all" dirty="0" lang="ru-RU" spc="0" sz="3200">
              <a:ln cmpd="sng" w="9000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algn="bl" blurRad="12700" dir="5400000" dist="1000" endPos="45000" rotWithShape="0" stA="28000" sy="-100000"/>
              </a:effectLst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57158" y="1500174"/>
            <a:ext cx="3929090" cy="250033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ru-RU" smtClean="0" sz="1500" u="sng">
                <a:solidFill>
                  <a:schemeClr val="accent1"/>
                </a:solidFill>
                <a:latin charset="0" pitchFamily="18" typeface="Times New Roman"/>
                <a:cs charset="0" pitchFamily="18" typeface="Times New Roman"/>
              </a:rPr>
              <a:t>Основные источники формирования доходов дорожного фонда Белокалитвинского района:</a:t>
            </a:r>
          </a:p>
          <a:p>
            <a:pPr algn="just"/>
            <a:r>
              <a:rPr b="1" dirty="0" lang="ru-RU" smtClean="0" sz="1500">
                <a:solidFill>
                  <a:schemeClr val="accent1"/>
                </a:solidFill>
                <a:latin charset="0" pitchFamily="18" typeface="Times New Roman"/>
                <a:cs charset="0" pitchFamily="18" typeface="Times New Roman"/>
              </a:rPr>
              <a:t>-акцизы на автомобильный бензин,</a:t>
            </a:r>
          </a:p>
          <a:p>
            <a:pPr algn="just"/>
            <a:r>
              <a:rPr b="1" dirty="0" lang="ru-RU" smtClean="0" sz="1500">
                <a:solidFill>
                  <a:schemeClr val="accent1"/>
                </a:solidFill>
                <a:latin charset="0" pitchFamily="18" typeface="Times New Roman"/>
                <a:cs charset="0" pitchFamily="18" typeface="Times New Roman"/>
              </a:rPr>
              <a:t>- </a:t>
            </a:r>
            <a:r>
              <a:rPr b="1" dirty="0" lang="ru-RU" sz="1500">
                <a:solidFill>
                  <a:schemeClr val="accent1"/>
                </a:solidFill>
                <a:latin charset="0" pitchFamily="18" typeface="Times New Roman"/>
                <a:cs charset="0" pitchFamily="18" typeface="Times New Roman"/>
              </a:rPr>
              <a:t>т</a:t>
            </a:r>
            <a:r>
              <a:rPr b="1" dirty="0" lang="ru-RU" smtClean="0" sz="1500">
                <a:solidFill>
                  <a:schemeClr val="accent1"/>
                </a:solidFill>
                <a:latin charset="0" pitchFamily="18" typeface="Times New Roman"/>
                <a:cs charset="0" pitchFamily="18" typeface="Times New Roman"/>
              </a:rPr>
              <a:t>ранспортный налог,</a:t>
            </a:r>
          </a:p>
          <a:p>
            <a:pPr algn="just"/>
            <a:r>
              <a:rPr b="1" dirty="0" lang="ru-RU" smtClean="0" sz="1500">
                <a:solidFill>
                  <a:schemeClr val="accent1"/>
                </a:solidFill>
                <a:latin charset="0" pitchFamily="18" typeface="Times New Roman"/>
                <a:cs charset="0" pitchFamily="18" typeface="Times New Roman"/>
              </a:rPr>
              <a:t>-субсидии из областного бюджета.</a:t>
            </a: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500562" y="4351436"/>
            <a:ext cx="4143404" cy="229227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ru-RU" smtClean="0" sz="1500" u="sng">
                <a:solidFill>
                  <a:schemeClr val="accent1"/>
                </a:solidFill>
                <a:latin charset="0" pitchFamily="18" typeface="Times New Roman"/>
                <a:cs charset="0" pitchFamily="18" typeface="Times New Roman"/>
              </a:rPr>
              <a:t>Объем бюджетных ассигнований дорожного фонда </a:t>
            </a:r>
          </a:p>
          <a:p>
            <a:pPr algn="ctr"/>
            <a:r>
              <a:rPr b="1" dirty="0" lang="ru-RU" smtClean="0" sz="1500" u="sng">
                <a:solidFill>
                  <a:schemeClr val="accent1"/>
                </a:solidFill>
                <a:latin charset="0" pitchFamily="18" typeface="Times New Roman"/>
                <a:cs charset="0" pitchFamily="18" typeface="Times New Roman"/>
              </a:rPr>
              <a:t>Белокалитвинского района:</a:t>
            </a:r>
          </a:p>
          <a:p>
            <a:pPr algn="ctr"/>
            <a:r>
              <a:rPr b="1" dirty="0" lang="ru-RU" smtClean="0" sz="1500">
                <a:solidFill>
                  <a:schemeClr val="accent1"/>
                </a:solidFill>
                <a:latin charset="0" pitchFamily="18" typeface="Times New Roman"/>
                <a:cs charset="0" pitchFamily="18" typeface="Times New Roman"/>
              </a:rPr>
              <a:t>2023 год- 69 472,7 тыс. рублей</a:t>
            </a:r>
          </a:p>
          <a:p>
            <a:pPr algn="ctr"/>
            <a:r>
              <a:rPr b="1" dirty="0" lang="ru-RU" smtClean="0" sz="1500">
                <a:solidFill>
                  <a:schemeClr val="accent1"/>
                </a:solidFill>
                <a:latin charset="0" pitchFamily="18" typeface="Times New Roman"/>
                <a:cs charset="0" pitchFamily="18" typeface="Times New Roman"/>
              </a:rPr>
              <a:t>2024 год- 71 187,0 тыс. рублей</a:t>
            </a:r>
          </a:p>
          <a:p>
            <a:pPr algn="ctr"/>
            <a:r>
              <a:rPr b="1" dirty="0" lang="ru-RU" smtClean="0" sz="1500">
                <a:solidFill>
                  <a:schemeClr val="accent1"/>
                </a:solidFill>
                <a:latin charset="0" pitchFamily="18" typeface="Times New Roman"/>
                <a:cs charset="0" pitchFamily="18" typeface="Times New Roman"/>
              </a:rPr>
              <a:t>2025 год- 278 076,8 тыс. рублей</a:t>
            </a:r>
            <a:endParaRPr b="1" dirty="0" lang="ru-RU" sz="1500">
              <a:solidFill>
                <a:schemeClr val="accent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948264" y="3369005"/>
            <a:ext cx="2071702" cy="1285884"/>
          </a:xfrm>
          <a:prstGeom prst="wedgeRoundRectCallou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 sz="1400">
                <a:solidFill>
                  <a:schemeClr val="accent1"/>
                </a:solidFill>
                <a:latin charset="0" pitchFamily="18" typeface="Times New Roman"/>
                <a:cs charset="0" pitchFamily="18" typeface="Times New Roman"/>
              </a:rPr>
              <a:t>Протяженность дорог местного значения</a:t>
            </a:r>
          </a:p>
          <a:p>
            <a:pPr algn="ctr"/>
            <a:r>
              <a:rPr b="1" dirty="0" lang="ru-RU" smtClean="0" sz="1400">
                <a:solidFill>
                  <a:schemeClr val="accent1"/>
                </a:solidFill>
                <a:latin charset="0" pitchFamily="18" typeface="Times New Roman"/>
                <a:cs charset="0" pitchFamily="18" typeface="Times New Roman"/>
              </a:rPr>
              <a:t>815 505,8 км.</a:t>
            </a:r>
            <a:endParaRPr b="1" dirty="0" lang="ru-RU" sz="1400">
              <a:solidFill>
                <a:schemeClr val="accent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3301.png" id="15" name="Рисунок 14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107504" y="108656"/>
            <a:ext cx="571504" cy="660403"/>
          </a:xfrm>
          <a:prstGeom prst="rect">
            <a:avLst/>
          </a:prstGeom>
        </p:spPr>
      </p:pic>
      <p:pic>
        <p:nvPicPr>
          <p:cNvPr descr="C:\Documents and Settings\Bud6\Рабочий стол\65_big.jpg" id="57345" name="Picture 1"/>
          <p:cNvPicPr>
            <a:picLocks noChangeArrowheads="1" noChangeAspect="1"/>
          </p:cNvPicPr>
          <p:nvPr/>
        </p:nvPicPr>
        <p:blipFill>
          <a:blip cstate="print" r:embed="rId4"/>
          <a:srcRect b="109" r="143"/>
          <a:stretch>
            <a:fillRect/>
          </a:stretch>
        </p:blipFill>
        <p:spPr bwMode="auto">
          <a:xfrm>
            <a:off x="357159" y="4114821"/>
            <a:ext cx="3929089" cy="262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491880" y="109490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/>
            <a:r>
              <a:rPr b="1" cap="all" dirty="0" lang="ru-RU" sz="1200">
                <a:ln cmpd="sng" w="9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algn="bl" blurRad="12700" dir="5400000" dist="1000" endPos="45000" rotWithShape="0" stA="28000" sy="-100000"/>
                </a:effectLst>
                <a:latin charset="0" pitchFamily="34" typeface="Arial Black"/>
                <a:cs charset="0" pitchFamily="18" typeface="Times New Roman"/>
              </a:rPr>
              <a:t>Финансовое управление </a:t>
            </a:r>
          </a:p>
          <a:p>
            <a:pPr algn="r" lvl="0"/>
            <a:r>
              <a:rPr b="1" cap="all" dirty="0" lang="ru-RU" smtClean="0" sz="1200">
                <a:ln cmpd="sng" w="9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algn="bl" blurRad="12700" dir="5400000" dist="1000" endPos="45000" rotWithShape="0" stA="28000" sy="-100000"/>
                </a:effectLst>
                <a:latin charset="0" pitchFamily="34" typeface="Arial Black"/>
                <a:cs charset="0" pitchFamily="18" typeface="Times New Roman"/>
              </a:rPr>
              <a:t>Администрации</a:t>
            </a:r>
          </a:p>
          <a:p>
            <a:pPr algn="r" lvl="0"/>
            <a:r>
              <a:rPr b="1" cap="all" dirty="0" lang="ru-RU" smtClean="0" sz="1200">
                <a:ln cmpd="sng" w="9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algn="bl" blurRad="12700" dir="5400000" dist="1000" endPos="45000" rotWithShape="0" stA="28000" sy="-100000"/>
                </a:effectLst>
                <a:latin charset="0" pitchFamily="34" typeface="Arial Black"/>
                <a:cs charset="0" pitchFamily="18" typeface="Times New Roman"/>
              </a:rPr>
              <a:t> </a:t>
            </a:r>
            <a:r>
              <a:rPr b="1" cap="all" dirty="0" lang="ru-RU" sz="1200">
                <a:ln cmpd="sng" w="9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algn="bl" blurRad="12700" dir="5400000" dist="1000" endPos="45000" rotWithShape="0" stA="28000" sy="-100000"/>
                </a:effectLst>
                <a:latin charset="0" pitchFamily="34" typeface="Arial Black"/>
                <a:cs charset="0" pitchFamily="18" typeface="Times New Roman"/>
              </a:rPr>
              <a:t>Белокалитвинского района</a:t>
            </a:r>
            <a:endParaRPr b="1" cap="all" dirty="0" lang="ru-RU" sz="1200">
              <a:ln cmpd="sng" w="90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algn="bl" blurRad="12700" dir="5400000" dist="1000" endPos="45000" rotWithShape="0" stA="28000" sy="-100000"/>
              </a:effectLst>
              <a:latin charset="0" pitchFamily="34"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9647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8"/>
            <a:ext cx="77656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Дорожное хозяйство (часть 2)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050" name="Picture 2" descr="C:\Documents and Settings\Bud6\Рабочий стол\БЮДЖЕТ для граждан 2018\26341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09" y="4357670"/>
            <a:ext cx="414340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Documents and Settings\Bud6\Рабочий стол\БЮДЖЕТ для граждан 2018\1355895095_na-ulicah-gorod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094" y="4342219"/>
            <a:ext cx="4117117" cy="2515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75" y="98402"/>
            <a:ext cx="571504" cy="660403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/>
          </p:nvPr>
        </p:nvGraphicFramePr>
        <p:xfrm>
          <a:off x="606513" y="946107"/>
          <a:ext cx="7887250" cy="3943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/>
          </p:nvPr>
        </p:nvGraphicFramePr>
        <p:xfrm>
          <a:off x="611560" y="908720"/>
          <a:ext cx="7887250" cy="3943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491880" y="109490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lvl="0" algn="r"/>
            <a:r>
              <a:rPr lang="ru-RU" sz="1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</a:t>
            </a:r>
          </a:p>
          <a:p>
            <a:pPr lvl="0" algn="r"/>
            <a:r>
              <a:rPr lang="ru-RU" sz="1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0093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77048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поддержка экономики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52" y="1556792"/>
            <a:ext cx="3672408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9952" y="4293097"/>
            <a:ext cx="4660000" cy="7200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59532" y="3645024"/>
            <a:ext cx="3744416" cy="36004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4 132,7 тыс. рублей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139952" y="6366276"/>
            <a:ext cx="4660000" cy="360040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2025 год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тыс. рублей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354952" y="2610233"/>
            <a:ext cx="3672408" cy="36004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год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9 537,7 тыс. рублей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139952" y="5832003"/>
            <a:ext cx="4660000" cy="360040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2024 год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тыс. рублей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139952" y="5301208"/>
            <a:ext cx="4660000" cy="360040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20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год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90,0 тыс. рублей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59532" y="3140968"/>
            <a:ext cx="3672408" cy="36004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14 047,3 тыс. рублей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84" y="124625"/>
            <a:ext cx="571504" cy="6604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8194" name="Picture 2" descr="D:\Документы_Колесникова на Bud5\БЮДЖЕТ для граждан\Бюджет 2023-2024\ibtx41qlvzczvyl6701v9ihomx3yf6w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4680520" cy="2664296"/>
          </a:xfrm>
          <a:prstGeom prst="rect">
            <a:avLst/>
          </a:prstGeom>
          <a:noFill/>
        </p:spPr>
      </p:pic>
      <p:pic>
        <p:nvPicPr>
          <p:cNvPr id="8195" name="Picture 3" descr="D:\Документы_Колесникова на Bud5\БЮДЖЕТ для граждан\Бюджет 2023-2024\0dq9s9r22utfmtoh7h0wsrondqpar8q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744416" cy="2658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_Колесникова на Bud5\БЮДЖЕТ для граждан\Бюджет 2023-2024\1 чтение\картинки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207510692"/>
              </p:ext>
            </p:extLst>
          </p:nvPr>
        </p:nvGraphicFramePr>
        <p:xfrm>
          <a:off x="323528" y="980728"/>
          <a:ext cx="48965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 descr="33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484" y="98402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91880" y="140305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lvl="0" algn="r"/>
            <a:r>
              <a:rPr lang="ru-RU" sz="1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  <a:endParaRPr lang="ru-RU" sz="1200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  <a:p>
            <a:pPr lvl="0" algn="r"/>
            <a:r>
              <a:rPr lang="ru-RU" sz="1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</a:t>
            </a:r>
            <a:r>
              <a:rPr lang="ru-RU" sz="1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района</a:t>
            </a:r>
            <a:endParaRPr lang="ru-RU" sz="1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79512" y="764704"/>
            <a:ext cx="4536504" cy="16611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Финансовое обеспечение муниципального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казенного учреждения Белокалитвинского района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95536" y="2420888"/>
            <a:ext cx="4017640" cy="3382144"/>
          </a:xfrm>
        </p:spPr>
        <p:txBody>
          <a:bodyPr/>
          <a:lstStyle/>
          <a:p>
            <a:pPr lvl="0" algn="ctr"/>
            <a:r>
              <a:rPr lang="ru-RU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2023 году – 16 510,7 тыс. рублей </a:t>
            </a:r>
          </a:p>
          <a:p>
            <a:pPr lvl="0" algn="ctr"/>
            <a:r>
              <a:rPr lang="ru-RU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2024 году – 15 323,0 тыс. рублей</a:t>
            </a:r>
          </a:p>
          <a:p>
            <a:pPr lvl="0" algn="ctr"/>
            <a:r>
              <a:rPr lang="ru-RU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2025 году -  15 323,0 тыс. рублей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4932040" y="4149080"/>
            <a:ext cx="3888432" cy="11570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Создание аппаратно-программного комплекса "Безопасный город"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4"/>
          </p:nvPr>
        </p:nvSpPr>
        <p:spPr>
          <a:xfrm>
            <a:off x="4860032" y="5373216"/>
            <a:ext cx="3939480" cy="1181100"/>
          </a:xfrm>
        </p:spPr>
        <p:txBody>
          <a:bodyPr>
            <a:normAutofit/>
          </a:bodyPr>
          <a:lstStyle/>
          <a:p>
            <a:pPr lvl="0" algn="ctr"/>
            <a:r>
              <a:rPr lang="ru-RU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2023 году – 1 159,1 тыс. рублей </a:t>
            </a:r>
          </a:p>
          <a:p>
            <a:pPr lvl="0" algn="ctr"/>
            <a:r>
              <a:rPr lang="ru-RU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2024 году – 12,7 тыс. рублей</a:t>
            </a:r>
          </a:p>
          <a:p>
            <a:pPr lvl="0" algn="ctr"/>
            <a:r>
              <a:rPr lang="ru-RU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2025 году -  12,7 тыс. рублей </a:t>
            </a:r>
          </a:p>
          <a:p>
            <a:endParaRPr lang="ru-RU" sz="1800" dirty="0"/>
          </a:p>
        </p:txBody>
      </p:sp>
      <p:pic>
        <p:nvPicPr>
          <p:cNvPr id="1026" name="Picture 2" descr="\\Prog3\документы_михеева\ГО и ЧС\фото асф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1" y="3501008"/>
            <a:ext cx="432048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\\Prog3\документы_михеева\ГО и ЧС\фото ап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1052736"/>
            <a:ext cx="4104456" cy="3114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3110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14356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Белокалитвинского района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1772816"/>
            <a:ext cx="828092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 по росту доходного потенциала Белокалитвинского района, оптимизации расходов местного бюджета и сокращению муниципального долга Белокалитвинского района до 2024 года, утвержденный распоряжением Администрации Белокалитвинского района от 28.09.2018 № 120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395536" y="5733256"/>
            <a:ext cx="8229600" cy="736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just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за качественным и своевременным принятием местных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5157192"/>
            <a:ext cx="821537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Внутренний муниципальный финансовый контроль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1851"/>
            <a:ext cx="571504" cy="66040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95536" y="4653136"/>
            <a:ext cx="821537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взвешенной долговой политики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3573016"/>
            <a:ext cx="8287378" cy="936104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действующих расходных обязательств, в том числе с учетом их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приоритизации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повышения эффективности использования финансовых ресурсов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_Колесникова на Bud5\БЮДЖЕТ для граждан\Бюджет 2023-2024\1 чтение\картинки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207510692"/>
              </p:ext>
            </p:extLst>
          </p:nvPr>
        </p:nvGraphicFramePr>
        <p:xfrm>
          <a:off x="323528" y="980728"/>
          <a:ext cx="48965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 descr="33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484" y="98402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91880" y="140305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lvl="0" algn="r"/>
            <a:r>
              <a:rPr lang="ru-RU" sz="1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  <a:endParaRPr lang="ru-RU" sz="1200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  <a:p>
            <a:pPr lvl="0" algn="r"/>
            <a:r>
              <a:rPr lang="ru-RU" sz="1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</a:t>
            </a:r>
            <a:r>
              <a:rPr lang="ru-RU" sz="1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района</a:t>
            </a:r>
            <a:endParaRPr lang="ru-RU" sz="1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4464496" cy="21602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Развитие единой дежурно-диспетчерской службы и создание на ее основе системы обеспечения вызова экстренных оперативных служб по единому номеру 112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251520" y="2780928"/>
            <a:ext cx="4248472" cy="3382144"/>
          </a:xfrm>
        </p:spPr>
        <p:txBody>
          <a:bodyPr/>
          <a:lstStyle/>
          <a:p>
            <a:pPr lvl="0" algn="ctr"/>
            <a:r>
              <a:rPr lang="ru-RU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2023 году – 5 762,7 тыс. рублей </a:t>
            </a:r>
          </a:p>
          <a:p>
            <a:pPr lvl="0" algn="ctr"/>
            <a:r>
              <a:rPr lang="ru-RU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2024 году – 5 646,1 тыс. рублей</a:t>
            </a:r>
          </a:p>
          <a:p>
            <a:pPr lvl="0" algn="ctr"/>
            <a:r>
              <a:rPr lang="ru-RU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2025 году -  5 646,1 тыс. рублей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5076056" y="4581128"/>
            <a:ext cx="3672408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Защита населения от чрезвычайных ситуаций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4"/>
          </p:nvPr>
        </p:nvSpPr>
        <p:spPr>
          <a:xfrm>
            <a:off x="4932040" y="5589240"/>
            <a:ext cx="3939480" cy="933872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ru-RU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2023 году – 2 565,8 тыс. рублей </a:t>
            </a:r>
          </a:p>
          <a:p>
            <a:pPr lvl="0" algn="ctr"/>
            <a:r>
              <a:rPr lang="ru-RU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2024 году – 330,7 тыс. рублей</a:t>
            </a:r>
          </a:p>
          <a:p>
            <a:pPr lvl="0" algn="ctr"/>
            <a:r>
              <a:rPr lang="ru-RU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2025 году -  330,7 тыс. рублей </a:t>
            </a:r>
          </a:p>
          <a:p>
            <a:endParaRPr lang="ru-RU" sz="1800" dirty="0"/>
          </a:p>
        </p:txBody>
      </p:sp>
      <p:pic>
        <p:nvPicPr>
          <p:cNvPr id="2050" name="Picture 2" descr="\\Prog3\документы_михеева\ГО и ЧС\фотоеддс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861048"/>
            <a:ext cx="4320480" cy="2729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\\Prog3\документы_михеева\ГО и ЧС\фот чс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1556792"/>
            <a:ext cx="410445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31101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3152"/>
            <a:ext cx="571504" cy="66040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636606"/>
            <a:ext cx="8028384" cy="113621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3175" cmpd="sng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 – форма непосредственного участия жителей в решении вопросов местного значения</a:t>
            </a:r>
            <a:endParaRPr lang="ru-RU" sz="2400" b="1" dirty="0">
              <a:ln w="3175" cmpd="sng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173850" y="1820787"/>
            <a:ext cx="4392488" cy="1872208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01.08.2019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178-ЗС «Об инициативном бюджетировании в Ростовской области»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агетная рамка 13"/>
          <p:cNvSpPr/>
          <p:nvPr/>
        </p:nvSpPr>
        <p:spPr>
          <a:xfrm>
            <a:off x="4746198" y="1813914"/>
            <a:ext cx="4211960" cy="188595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Ростовской области от 24.10.2019 № 742 «О некоторых мерах по реализации Областного закона от 01.08.2019 № 178-ЗС»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агетная рамка 14"/>
          <p:cNvSpPr/>
          <p:nvPr/>
        </p:nvSpPr>
        <p:spPr>
          <a:xfrm>
            <a:off x="179512" y="3861048"/>
            <a:ext cx="8806890" cy="39511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агетная рамка 15"/>
          <p:cNvSpPr/>
          <p:nvPr/>
        </p:nvSpPr>
        <p:spPr>
          <a:xfrm>
            <a:off x="179499" y="4365104"/>
            <a:ext cx="8806903" cy="1012305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граждан в решение вопросов местного значения, повышение бюджетной грамотности и созидательной активности жителей конкретного населенного пункта, воспитание ответственного гражданина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173850" y="5445224"/>
            <a:ext cx="8826133" cy="65226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местного самоуправления, повышение открытости деятельности органов местного самоуправления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179512" y="6165304"/>
            <a:ext cx="8820472" cy="54868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расходования бюджетных средств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6593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3152"/>
            <a:ext cx="571504" cy="66040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548680"/>
            <a:ext cx="7272808" cy="10174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3175" cmpd="sng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 – форма непосредственного участия жителей в решении вопросов местного значения</a:t>
            </a:r>
            <a:endParaRPr lang="ru-RU" sz="2400" b="1" dirty="0">
              <a:ln w="3175" cmpd="sng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04716" y="1556792"/>
            <a:ext cx="4392488" cy="5184576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 реализованные</a:t>
            </a:r>
          </a:p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2022 году: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перед зданием Дома культуры по адресу: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х.Нижнепопов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ул.Молодежная, 23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общественной территории , расположенной по адресу: р.п. Шолоховский, ул.М.Горького, 17П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земельного участка, расположенного по адресу: г.Белая Калитва, ул.Калинина,  участок № 11а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земельного участка, расположенного по адресу:</a:t>
            </a:r>
          </a:p>
          <a:p>
            <a:pPr marL="285750" indent="-285750"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г.Белая Калитва, ул.Матросова, </a:t>
            </a:r>
          </a:p>
          <a:p>
            <a:pPr marL="285750" indent="-285750"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№ 2а</a:t>
            </a:r>
          </a:p>
          <a:p>
            <a:pPr marL="285750" indent="-285750" algn="ctr"/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ограждения стадиона «Шахтер» п.Коксовый,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4607496" y="1556792"/>
            <a:ext cx="4392488" cy="5183989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 планируемые к реализации в 2023 году: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земельного участка вокруг стелы «К.Марксу и Ф.Энгельсу», расположенному по адресу: г.Белая Калитва, 15м на восток от ул.Вокзальная, д.381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земельного участка , расположенной по адресу: г.Белая Калитва, ул.Чернышевского, 8в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земельного участка, расположенного  около ДК Шахтер по адресу: п.Горняцкий, ул.Дзержинского, 19 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мест (площадок) накопления твердых коммунальных отходов в р.п. Шолоховский, Белокалитвинского района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памятника ВОВ: Памятник «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Бадановскому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корпусу», расположенному по адресу: х.Ильинка, 24 м на север от ул.Центральная д.18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93648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кументы_Колесникова на Bud5\БЮДЖЕТ для граждан\Бюджет 2023-2024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443" y="98402"/>
            <a:ext cx="571504" cy="6604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8064896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Объемы межбюджетных трансфертов </a:t>
            </a:r>
            <a:b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бюджетам поселений в 20</a:t>
            </a:r>
            <a:r>
              <a:rPr lang="en-US" sz="28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году, тыс.рублей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782940439"/>
              </p:ext>
            </p:extLst>
          </p:nvPr>
        </p:nvGraphicFramePr>
        <p:xfrm>
          <a:off x="683568" y="1700808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4788024" y="5661248"/>
            <a:ext cx="4104456" cy="10801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Всего расходов бюджета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год – 4 373 128,8 тыс. рублей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_Колесникова на Bud5\БЮДЖЕТ для граждан\Бюджет 2023-2024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2864750"/>
              </p:ext>
            </p:extLst>
          </p:nvPr>
        </p:nvGraphicFramePr>
        <p:xfrm>
          <a:off x="7596336" y="2060848"/>
          <a:ext cx="1121916" cy="222885"/>
        </p:xfrm>
        <a:graphic>
          <a:graphicData uri="http://schemas.openxmlformats.org/drawingml/2006/table">
            <a:tbl>
              <a:tblPr/>
              <a:tblGrid>
                <a:gridCol w="1121916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тыс. рублей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34647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785795"/>
            <a:ext cx="79928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Объемы межбюджетных трансфертов </a:t>
            </a:r>
          </a:p>
          <a:p>
            <a:pPr algn="ctr"/>
            <a:r>
              <a:rPr lang="ru-RU" sz="2800" b="0" cap="none" spc="0" dirty="0" smtClean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бюджетам поселений</a:t>
            </a:r>
          </a:p>
          <a:p>
            <a:pPr algn="ctr"/>
            <a:r>
              <a:rPr lang="ru-RU" sz="2800" b="0" cap="none" spc="0" dirty="0" smtClean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на 2022 - 2025 годы</a:t>
            </a:r>
            <a:endParaRPr lang="ru-RU" sz="2800" b="0" cap="none" spc="0" dirty="0">
              <a:ln w="18415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2311551"/>
              </p:ext>
            </p:extLst>
          </p:nvPr>
        </p:nvGraphicFramePr>
        <p:xfrm>
          <a:off x="971601" y="2564904"/>
          <a:ext cx="7886713" cy="403244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08311"/>
                <a:gridCol w="1152128"/>
                <a:gridCol w="1368152"/>
                <a:gridCol w="1304436"/>
                <a:gridCol w="1253686"/>
              </a:tblGrid>
              <a:tr h="61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8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трансферты, всего,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880 849,7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342 385,5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285 552,6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361 634,2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11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68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субсидий областного бюджета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879 244,3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331 888,0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269 883,7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350 100,3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1125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бюджета района на софинансирование областных субсидий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424,4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4 356,6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9 386,4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847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за счет средств бюджета района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1 181,0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6 140,9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6 282,5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6 533,9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окументы_Колесникова на Bud5\БЮДЖЕТ для граждан\Бюджет 2023-2024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507" cy="6858000"/>
          </a:xfrm>
          <a:prstGeom prst="rect">
            <a:avLst/>
          </a:prstGeom>
          <a:noFill/>
        </p:spPr>
      </p:pic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84" y="98402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836712"/>
            <a:ext cx="81015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Объемы межбюджетных трансфертов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бюджетам поселений за счет средств областного бюджета и бюджета района для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 в 2023 году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328" y="220486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7411197"/>
              </p:ext>
            </p:extLst>
          </p:nvPr>
        </p:nvGraphicFramePr>
        <p:xfrm>
          <a:off x="899592" y="2492897"/>
          <a:ext cx="8100392" cy="4220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9722"/>
                <a:gridCol w="1090670"/>
              </a:tblGrid>
              <a:tr h="552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54488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336 244,6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6624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мероприятий по переселению граждан из аварийного жилищного фонда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263 358,5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6624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 формирования современной городской среды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18 434,4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8087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предприятиям жилищно-коммунального хозяйства части платы граждан за коммунальные услуги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52 246,0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98955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проектной документации на строительство, реконструкцию и капитальный ремонт объектов водопроводно-канализационного хозяйства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2 205,7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окументы_Колесникова на Bud5\БЮДЖЕТ для граждан\Бюджет 2023-2024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3581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785795"/>
            <a:ext cx="82444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Объемы межбюджетных трансфертов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бюджетам поселений за счет средств областного бюджета и бюджета района для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 в 2023 году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75789087"/>
              </p:ext>
            </p:extLst>
          </p:nvPr>
        </p:nvGraphicFramePr>
        <p:xfrm>
          <a:off x="323528" y="2348880"/>
          <a:ext cx="86409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143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2023 год в рамках муниципальных программ белокалитвинского района</a:t>
            </a:r>
            <a:endParaRPr lang="ru-RU" sz="2000" b="1" cap="all" spc="0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5983"/>
            <a:ext cx="571504" cy="660403"/>
          </a:xfrm>
          <a:prstGeom prst="rect">
            <a:avLst/>
          </a:prstGeom>
        </p:spPr>
      </p:pic>
      <p:sp>
        <p:nvSpPr>
          <p:cNvPr id="10" name="Пятиугольник 9"/>
          <p:cNvSpPr/>
          <p:nvPr/>
        </p:nvSpPr>
        <p:spPr>
          <a:xfrm>
            <a:off x="3707904" y="5949280"/>
            <a:ext cx="5256584" cy="669187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мероприятия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100,0 тыс. рублей 0,1 %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07504" y="2780928"/>
          <a:ext cx="856895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259632" y="1772816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</a:p>
          <a:p>
            <a:pPr lvl="0"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сумме 342 385,5 тыс. рублей, 100%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в 2022 году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Лучшее территориальное </a:t>
            </a:r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самоуправление»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премию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 предусмотрены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</a:p>
          <a:p>
            <a:endParaRPr lang="ru-RU" dirty="0"/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5983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23528" y="2060848"/>
          <a:ext cx="468052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7415883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_Колесникова на Bud5\БЮДЖЕТ для граждан\Бюджет 2023-2024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836712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расходов по муниципальным программам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района в 2023 году</a:t>
            </a:r>
            <a:endParaRPr lang="ru-RU" sz="2000" b="1" cap="all" spc="0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84" y="98402"/>
            <a:ext cx="571504" cy="660403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132174091"/>
              </p:ext>
            </p:extLst>
          </p:nvPr>
        </p:nvGraphicFramePr>
        <p:xfrm>
          <a:off x="899592" y="1628800"/>
          <a:ext cx="79928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_Колесникова на Bud5\БЮДЖЕТ для граждан\Бюджет 2023-2024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2071702"/>
          </a:xfrm>
          <a:ln>
            <a:noFill/>
          </a:ln>
        </p:spPr>
        <p:txBody>
          <a:bodyPr>
            <a:noAutofit/>
          </a:bodyPr>
          <a:lstStyle/>
          <a:p>
            <a:pPr algn="ctr" defTabSz="914400"/>
            <a:r>
              <a:rPr lang="ru-RU" sz="2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ПОКАЗАТЕЛИ ПРОГНОЗА</a:t>
            </a:r>
            <a:br>
              <a:rPr lang="ru-RU" sz="2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СОЦИАЛЬНО-ЭКОНОМИЧЕСКОГО РАЗВИТИЯ РОСТОВСКОЙ ОБЛАСТИ и </a:t>
            </a:r>
            <a:br>
              <a:rPr lang="ru-RU" sz="2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БЕЛОКАЛИТВИНСКОГО РАЙОНА</a:t>
            </a:r>
            <a:br>
              <a:rPr lang="ru-RU" sz="2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6" name="AutoShape 2" descr="http://lentaregion.ru/wp-content/uploads/2015/10/vrp-vyrastet-kranojarskij-kraj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3926973"/>
              </p:ext>
            </p:extLst>
          </p:nvPr>
        </p:nvGraphicFramePr>
        <p:xfrm>
          <a:off x="467544" y="3284983"/>
          <a:ext cx="7977804" cy="225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942"/>
                <a:gridCol w="1080120"/>
                <a:gridCol w="864096"/>
                <a:gridCol w="1080120"/>
                <a:gridCol w="1097526"/>
              </a:tblGrid>
              <a:tr h="2846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оценка</a:t>
                      </a:r>
                      <a:endParaRPr lang="ru-RU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281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(среднегодовая),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84,4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697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 (декабрь к декабрю), процентов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840" y="195263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endParaRPr lang="ru-RU" sz="1600" dirty="0"/>
          </a:p>
        </p:txBody>
      </p:sp>
      <p:pic>
        <p:nvPicPr>
          <p:cNvPr id="25" name="Рисунок 2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722" y="98402"/>
            <a:ext cx="571504" cy="660403"/>
          </a:xfrm>
          <a:prstGeom prst="rect">
            <a:avLst/>
          </a:prstGeom>
        </p:spPr>
      </p:pic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6339257"/>
              </p:ext>
            </p:extLst>
          </p:nvPr>
        </p:nvGraphicFramePr>
        <p:xfrm>
          <a:off x="179512" y="1196752"/>
          <a:ext cx="8712968" cy="5497870"/>
        </p:xfrm>
        <a:graphic>
          <a:graphicData uri="http://schemas.openxmlformats.org/drawingml/2006/table">
            <a:tbl>
              <a:tblPr/>
              <a:tblGrid>
                <a:gridCol w="8208912"/>
                <a:gridCol w="504056"/>
              </a:tblGrid>
              <a:tr h="2181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40,2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социальная активность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граждан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 и комфортным жильем населения </a:t>
                      </a:r>
                      <a:r>
                        <a:rPr lang="ru-RU" sz="14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Белокалитвинского</a:t>
                      </a:r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жилищно-коммунальными услугами населения </a:t>
                      </a:r>
                      <a:r>
                        <a:rPr lang="ru-RU" sz="14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Белокалитвинского</a:t>
                      </a:r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Обеспечение общественного порядка и профилактика правонарушений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4323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и туризма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и рациональное природопользование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и инновационная экономика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Информационное общество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транспортной системы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4323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Энергоэффективность</a:t>
                      </a:r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развитие энергетики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политика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казачьих обществ </a:t>
                      </a:r>
                      <a:r>
                        <a:rPr lang="ru-RU" sz="14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Белокалитвинского</a:t>
                      </a:r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4323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 района и создание условий для эффективного управления муниципальными финансами поселений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Управление муниципальным имуществом в </a:t>
                      </a:r>
                      <a:r>
                        <a:rPr lang="ru-RU" sz="14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Белокалитвинском</a:t>
                      </a:r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на территории </a:t>
                      </a:r>
                      <a:r>
                        <a:rPr lang="ru-RU" sz="14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Белокалитвинского</a:t>
                      </a:r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7438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сельских территорий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0" y="476672"/>
            <a:ext cx="666023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расходов, </a:t>
            </a:r>
          </a:p>
          <a:p>
            <a:pPr algn="ctr"/>
            <a:r>
              <a:rPr lang="ru-RU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запланированных на реализацию муниципальных программ </a:t>
            </a:r>
          </a:p>
          <a:p>
            <a:pPr algn="ctr"/>
            <a:r>
              <a:rPr lang="ru-RU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Белокалитвинского района в 2023 году</a:t>
            </a:r>
            <a:endParaRPr lang="ru-RU" sz="1050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_Колесникова на Bud5\БЮДЖЕТ для граждан\Бюджет 2023-2024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Users\korochentseva\Desktop\6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805264"/>
            <a:ext cx="1152127" cy="661056"/>
          </a:xfrm>
          <a:prstGeom prst="rect">
            <a:avLst/>
          </a:prstGeom>
          <a:noFill/>
        </p:spPr>
      </p:pic>
      <p:pic>
        <p:nvPicPr>
          <p:cNvPr id="1026" name="Picture 2" descr="D:\Users\korochentseva\Desktop\1471423278_e-news.su_34480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733256"/>
            <a:ext cx="1061600" cy="894978"/>
          </a:xfrm>
          <a:prstGeom prst="rect">
            <a:avLst/>
          </a:prstGeom>
          <a:noFill/>
        </p:spPr>
      </p:pic>
      <p:sp>
        <p:nvSpPr>
          <p:cNvPr id="17" name="Заголовок 6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7416824" cy="936103"/>
          </a:xfrm>
        </p:spPr>
        <p:txBody>
          <a:bodyPr>
            <a:noAutofit/>
          </a:bodyPr>
          <a:lstStyle/>
          <a:p>
            <a:pPr marL="85725">
              <a:defRPr/>
            </a:pPr>
            <a:r>
              <a:rPr lang="ru-RU" sz="2400" b="1" spc="1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ПРИОРИТЕТЫ БЮДЖЕТНОЙ ПОЛИТИКИ В СФЕРЕ МЕЖБЮДЖЕТНЫХ ОТНОШЕНИЙ</a:t>
            </a:r>
            <a:endParaRPr lang="ru-RU" sz="2400" b="1" spc="1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971600" y="1988840"/>
            <a:ext cx="8824" cy="316102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5616" y="2708920"/>
            <a:ext cx="77768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5A5A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Содействие в обеспечении сбалансированности бюджетов поселений</a:t>
            </a:r>
          </a:p>
        </p:txBody>
      </p:sp>
      <p:sp>
        <p:nvSpPr>
          <p:cNvPr id="37" name="Овал 36"/>
          <p:cNvSpPr/>
          <p:nvPr/>
        </p:nvSpPr>
        <p:spPr>
          <a:xfrm>
            <a:off x="429992" y="245430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467544" y="2492896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429992" y="303036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467544" y="3068960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429992" y="3822455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467544" y="3861048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429992" y="461454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467544" y="4653136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15616" y="3429000"/>
            <a:ext cx="77768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5A5A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равных условий для устойчивого исполнения расходных обязательств поселений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115616" y="4149080"/>
            <a:ext cx="7776864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5A5A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мер по укреплению финансовой дисциплины, соблюдению установленных ограничений по дефициту бюджета поселения, параметрам муниципального долга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15616" y="2276872"/>
            <a:ext cx="77768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rgbClr val="5A5A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Финансовая поддержка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5A5A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бюджетов поселений</a:t>
            </a:r>
            <a:endParaRPr lang="ru-RU" sz="2000" dirty="0">
              <a:solidFill>
                <a:srgbClr val="5A5A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="" xmlns:a16="http://schemas.microsoft.com/office/drawing/2014/main" id="{DF8B3407-34E3-437B-BF9B-F95559B1D828}"/>
              </a:ext>
            </a:extLst>
          </p:cNvPr>
          <p:cNvSpPr/>
          <p:nvPr/>
        </p:nvSpPr>
        <p:spPr>
          <a:xfrm>
            <a:off x="1115616" y="5517232"/>
            <a:ext cx="1265551" cy="1246457"/>
          </a:xfrm>
          <a:prstGeom prst="ellipse">
            <a:avLst/>
          </a:prstGeom>
          <a:noFill/>
          <a:ln w="76200">
            <a:solidFill>
              <a:srgbClr val="28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DF8B3407-34E3-437B-BF9B-F95559B1D828}"/>
              </a:ext>
            </a:extLst>
          </p:cNvPr>
          <p:cNvSpPr/>
          <p:nvPr/>
        </p:nvSpPr>
        <p:spPr>
          <a:xfrm>
            <a:off x="3923928" y="5517232"/>
            <a:ext cx="1260727" cy="1232876"/>
          </a:xfrm>
          <a:prstGeom prst="ellipse">
            <a:avLst/>
          </a:prstGeom>
          <a:noFill/>
          <a:ln w="76200">
            <a:solidFill>
              <a:srgbClr val="EDE3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D:\Users\korochentseva\Desktop\ui-58c79a679934f2.05882247-1024x77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805264"/>
            <a:ext cx="1101686" cy="720080"/>
          </a:xfrm>
          <a:prstGeom prst="rect">
            <a:avLst/>
          </a:prstGeom>
          <a:noFill/>
        </p:spPr>
      </p:pic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DF8B3407-34E3-437B-BF9B-F95559B1D828}"/>
              </a:ext>
            </a:extLst>
          </p:cNvPr>
          <p:cNvSpPr/>
          <p:nvPr/>
        </p:nvSpPr>
        <p:spPr>
          <a:xfrm>
            <a:off x="7092280" y="5517232"/>
            <a:ext cx="1257300" cy="1235022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6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endParaRPr lang="ru-RU" sz="1600" dirty="0"/>
          </a:p>
        </p:txBody>
      </p:sp>
      <p:pic>
        <p:nvPicPr>
          <p:cNvPr id="25" name="Рисунок 2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722" y="98402"/>
            <a:ext cx="571504" cy="660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908720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Белокалитвинским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районом получен гранд в 2022 году за развитие доходной базы, исходя из дополнительно поступивших в областной бюджет доходов от реализуемых на территории муниципальных образований проектов, и с учетом достижения целей, показателей национальных, федеральных и региональных проектов в сумме 11 410,0 тыс.рублей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4077072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Средства направлены на приобретение коммунальной техники, обустройство площадок накопления твердых коммунальных отходов, противопожарные и антитеррористические мероприятия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Документы_Колесникова на Bud5\БЮДЖЕТ для граждан\Бюджет 2023-2024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4608512" cy="2808312"/>
          </a:xfrm>
          <a:prstGeom prst="rect">
            <a:avLst/>
          </a:prstGeom>
          <a:noFill/>
        </p:spPr>
      </p:pic>
      <p:pic>
        <p:nvPicPr>
          <p:cNvPr id="1028" name="Picture 4" descr="D:\Документы_Колесникова на Bud5\БЮДЖЕТ для граждан\Бюджет 2023-2024\images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81128"/>
            <a:ext cx="396044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D:\Документы_Колесникова на Bud5\БЮДЖЕТ для граждан\Бюджет 2023-2024\03_Byudzhetnyiy-kodeks.width-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2477725"/>
            <a:ext cx="7008440" cy="43802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endParaRPr lang="ru-RU" sz="1600" dirty="0"/>
          </a:p>
        </p:txBody>
      </p:sp>
      <p:pic>
        <p:nvPicPr>
          <p:cNvPr id="25" name="Рисунок 24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722" y="98402"/>
            <a:ext cx="571504" cy="6604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908720"/>
            <a:ext cx="46085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algn="just" eaLnBrk="0" hangingPunct="0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итогам комплексной оценки качества управления бюджетным процессом в муниципальных образованиях Ростовской области за 2021 год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Белокалитвинскому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району присвоена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степень качества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61" name="Picture 13" descr="D:\Документы_Колесникова на Bud5\БЮДЖЕТ для граждан\Бюджет 2023-2024\Без названия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068960"/>
            <a:ext cx="2376264" cy="3243062"/>
          </a:xfrm>
          <a:prstGeom prst="rect">
            <a:avLst/>
          </a:prstGeom>
          <a:noFill/>
        </p:spPr>
      </p:pic>
      <p:pic>
        <p:nvPicPr>
          <p:cNvPr id="2062" name="Picture 14" descr="D:\Документы_Колесникова на Bud5\БЮДЖЕТ для граждан\Бюджет 2023-2024\Без названия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908720"/>
            <a:ext cx="2952328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556792"/>
            <a:ext cx="8358247" cy="34317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100" b="1" cap="none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31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Проект бюджета Белокалитвинского района </a:t>
            </a:r>
          </a:p>
          <a:p>
            <a:pPr algn="ctr"/>
            <a:r>
              <a:rPr lang="ru-RU" sz="31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 2023 год  и на плановый период 2024 и 2025 годов представлен на рассмотрение Собранию депутатов Белокалитвинского района</a:t>
            </a:r>
            <a:endParaRPr lang="ru-RU" sz="3100" b="1" cap="none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8924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Благодарим за внимание!</a:t>
            </a:r>
            <a:endParaRPr lang="ru-RU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_Колесникова на Bud5\БЮДЖЕТ для граждан\Бюджет 2023-2024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4943418"/>
              </p:ext>
            </p:extLst>
          </p:nvPr>
        </p:nvGraphicFramePr>
        <p:xfrm>
          <a:off x="251520" y="2420888"/>
          <a:ext cx="8640959" cy="382328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76968"/>
                <a:gridCol w="3211463"/>
                <a:gridCol w="1903414"/>
                <a:gridCol w="727910"/>
                <a:gridCol w="679812"/>
                <a:gridCol w="671610"/>
                <a:gridCol w="769782"/>
              </a:tblGrid>
              <a:tr h="309866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действующих </a:t>
                      </a:r>
                      <a:r>
                        <a:rPr lang="ru-RU" sz="1600" kern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ценах</a:t>
                      </a: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всего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8 081,7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8 713,2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9 392,7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10 125,7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 в действующих ценах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процентов к </a:t>
                      </a:r>
                      <a:r>
                        <a:rPr lang="ru-RU" sz="1600" kern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предыдущему </a:t>
                      </a: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107,8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107,8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107,8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6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 предприятий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действующих ценах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5 130,1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5 490,9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6 069,4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6 520,6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 в действующих ценах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процентов к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предыдущему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107,0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110,5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107,4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853" y="188640"/>
            <a:ext cx="571504" cy="6604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520" y="764704"/>
            <a:ext cx="8657625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ПОКАЗАТЕЛИ ПРОГНОЗА</a:t>
            </a:r>
            <a:br>
              <a:rPr lang="ru-RU" sz="2800" b="1" cap="all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СОЦИАЛЬНО-ЭКОНОМИЧЕСКОГО РАЗВИТИЯ </a:t>
            </a:r>
            <a:br>
              <a:rPr lang="ru-RU" sz="2800" b="1" cap="all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  <a:r>
              <a:rPr lang="ru-RU" sz="2800" b="1" cap="all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all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cap="all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_Колесникова на Bud5\БЮДЖЕТ для граждан\Бюджет 2023-2024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5870456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</a:p>
          <a:p>
            <a:pPr algn="ctr"/>
            <a:r>
              <a:rPr lang="ru-RU" sz="2400" b="1" cap="all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 </a:t>
            </a:r>
          </a:p>
          <a:p>
            <a:pPr algn="ctr"/>
            <a:r>
              <a:rPr lang="ru-RU" sz="2400" b="1" cap="all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cap="all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400" b="1" cap="all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7730985"/>
              </p:ext>
            </p:extLst>
          </p:nvPr>
        </p:nvGraphicFramePr>
        <p:xfrm>
          <a:off x="285720" y="3643314"/>
          <a:ext cx="8643997" cy="304535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06406"/>
                <a:gridCol w="2394121"/>
                <a:gridCol w="2293436"/>
                <a:gridCol w="2350034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 на 2023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 на 2024 год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бюджетные назначения на 2025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4 373 128,8 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4 358 157,2 </a:t>
                      </a:r>
                      <a:endParaRPr kumimoji="0" lang="ru-RU" sz="1800" b="1" kern="12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3 499 840,0</a:t>
                      </a:r>
                      <a:endParaRPr kumimoji="0" lang="ru-RU" sz="1800" b="1" kern="12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33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3 827 169,8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3 779 553,0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2 892 737,4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66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4 373 128,8 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4 358 157,2 </a:t>
                      </a:r>
                      <a:endParaRPr kumimoji="0" lang="ru-RU" sz="1800" b="1" kern="12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3 499 840,0</a:t>
                      </a:r>
                      <a:endParaRPr kumimoji="0" lang="ru-RU" sz="1800" b="1" kern="12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</a:t>
                      </a:r>
                      <a:r>
                        <a:rPr lang="en-US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</a:t>
                      </a:r>
                      <a:r>
                        <a:rPr lang="ru-RU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</a:t>
                      </a:r>
                      <a:r>
                        <a:rPr lang="en-US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5932" y="511768"/>
            <a:ext cx="257176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3357562"/>
            <a:ext cx="15716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Тыс. рублей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42852"/>
            <a:ext cx="571504" cy="6604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1">
      <a:dk1>
        <a:srgbClr val="5ACCF9"/>
      </a:dk1>
      <a:lt1>
        <a:srgbClr val="FFFFFF"/>
      </a:lt1>
      <a:dk2>
        <a:srgbClr val="FFFFFF"/>
      </a:dk2>
      <a:lt2>
        <a:srgbClr val="0197D3"/>
      </a:lt2>
      <a:accent1>
        <a:srgbClr val="016188"/>
      </a:accent1>
      <a:accent2>
        <a:srgbClr val="B7EAFE"/>
      </a:accent2>
      <a:accent3>
        <a:srgbClr val="2B71FF"/>
      </a:accent3>
      <a:accent4>
        <a:srgbClr val="72A0FF"/>
      </a:accent4>
      <a:accent5>
        <a:srgbClr val="05A1E2"/>
      </a:accent5>
      <a:accent6>
        <a:srgbClr val="00349E"/>
      </a:accent6>
      <a:hlink>
        <a:srgbClr val="8FBDFF"/>
      </a:hlink>
      <a:folHlink>
        <a:srgbClr val="002676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15862</TotalTime>
  <Words>5036</Words>
  <Application>Microsoft Office PowerPoint</Application>
  <PresentationFormat>Экран (4:3)</PresentationFormat>
  <Paragraphs>1115</Paragraphs>
  <Slides>74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5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ПОКАЗАТЕЛИ ПРОГНОЗА  СОЦИАЛЬНО-ЭКОНОМИЧЕСКОГО РАЗВИТИЯ РОСТОВСКОЙ ОБЛАСТИ и  БЕЛОКАЛИТВИНСКОГО РАЙОНА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</vt:lpstr>
      <vt:lpstr> </vt:lpstr>
      <vt:lpstr> </vt:lpstr>
      <vt:lpstr>Слайд 30</vt:lpstr>
      <vt:lpstr>Финансовая помощь в сфере образования на 2023 год</vt:lpstr>
      <vt:lpstr>МЕРОПРИЯТИЯ В РАМКАХ РЕАЛИЗАЦИИ  НАЦИОНАЛЬНОГО ПРОЕКТА «ОБРАЗОВАНИЕ»</vt:lpstr>
      <vt:lpstr>Структура расходов по разделу  «Культура»на 2022 год </vt:lpstr>
      <vt:lpstr>Расходы на повышение оплаты труда работникам учреждений культуры и педагогических работников дополнительного образования детей в 2023 году</vt:lpstr>
      <vt:lpstr>Муниципальные бюджетные учреждения, подведомственные отделу культуры  Белокалитвинского района</vt:lpstr>
      <vt:lpstr>Слайд 36</vt:lpstr>
      <vt:lpstr>Слайд 37</vt:lpstr>
      <vt:lpstr>Слайд 38</vt:lpstr>
      <vt:lpstr>Национальные проекты, реализуемые  на территории Белокалитвинского района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Национальные проекты, реализуемые  на территории Белокалитвинского района </vt:lpstr>
      <vt:lpstr>Слайд 55</vt:lpstr>
      <vt:lpstr>Слайд 56</vt:lpstr>
      <vt:lpstr>Слайд 57</vt:lpstr>
      <vt:lpstr>Слайд 58</vt:lpstr>
      <vt:lpstr>Слайд 59</vt:lpstr>
      <vt:lpstr>Слайд 60</vt:lpstr>
      <vt:lpstr>Инициативное бюджетирование – форма непосредственного участия жителей в решении вопросов местного значения</vt:lpstr>
      <vt:lpstr>Инициативное бюджетирование – форма непосредственного участия жителей в решении вопросов местного значения</vt:lpstr>
      <vt:lpstr>Объемы межбюджетных трансфертов  бюджетам поселений в 2023 году, тыс.рублей</vt:lpstr>
      <vt:lpstr>Слайд 64</vt:lpstr>
      <vt:lpstr>Слайд 65</vt:lpstr>
      <vt:lpstr>Слайд 66</vt:lpstr>
      <vt:lpstr>Слайд 67</vt:lpstr>
      <vt:lpstr>Слайд 68</vt:lpstr>
      <vt:lpstr>Слайд 69</vt:lpstr>
      <vt:lpstr> </vt:lpstr>
      <vt:lpstr>ПРИОРИТЕТЫ БЮДЖЕТНОЙ ПОЛИТИКИ В СФЕРЕ МЕЖБЮДЖЕТНЫХ ОТНОШЕНИЙ</vt:lpstr>
      <vt:lpstr> </vt:lpstr>
      <vt:lpstr> </vt:lpstr>
      <vt:lpstr>Слайд 74</vt:lpstr>
    </vt:vector>
  </TitlesOfParts>
  <Company>финуправление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Bud6</dc:creator>
  <cp:lastModifiedBy>Bud5</cp:lastModifiedBy>
  <cp:revision>2287</cp:revision>
  <cp:lastPrinted>2021-11-23T14:10:28Z</cp:lastPrinted>
  <dcterms:created xsi:type="dcterms:W3CDTF">2017-11-23T13:02:15Z</dcterms:created>
  <dcterms:modified xsi:type="dcterms:W3CDTF">2022-11-22T09:53:42Z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4363839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